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1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slide must be visually presented to the audience AND verbalized by the speaker.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slide must be visually presented to the audience AND verbalized by the speaker.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457200" y="678043"/>
            <a:ext cx="8229600" cy="114300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457200" y="678043"/>
            <a:ext cx="8229600" cy="114300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4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284940" y="-2"/>
            <a:ext cx="7903886" cy="788952"/>
          </a:xfrm>
          <a:prstGeom prst="rect">
            <a:avLst/>
          </a:prstGeom>
          <a:gradFill>
            <a:gsLst>
              <a:gs pos="0">
                <a:srgbClr val="008000">
                  <a:alpha val="41000"/>
                </a:srgbClr>
              </a:gs>
              <a:gs pos="81000">
                <a:srgbClr val="FFFFFF"/>
              </a:gs>
              <a:gs pos="100000">
                <a:srgbClr val="FFFFFF"/>
              </a:gs>
            </a:gsLst>
            <a:lin ang="10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3" name="image1.jpg" descr="image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940" y="14940"/>
            <a:ext cx="2256120" cy="77401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 txBox="1"/>
          <p:nvPr/>
        </p:nvSpPr>
        <p:spPr>
          <a:xfrm>
            <a:off x="6392250" y="212870"/>
            <a:ext cx="2926032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i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SAVE · EDUCATE · SUSTAIN</a:t>
            </a:r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457200" y="556736"/>
            <a:ext cx="8229600" cy="1385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942351"/>
            <a:ext cx="8229600" cy="4915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20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nsplantlinks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Presenter Disclosure</a:t>
            </a:r>
          </a:p>
        </p:txBody>
      </p:sp>
      <p:sp>
        <p:nvSpPr>
          <p:cNvPr id="89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400" b="1"/>
            </a:pPr>
            <a:r>
              <a:t>Faculty: </a:t>
            </a:r>
            <a:r>
              <a:rPr b="0"/>
              <a:t>J Jewitt-Harris, A Jewitt-Harris, A Ready</a:t>
            </a:r>
          </a:p>
          <a:p>
            <a:pPr>
              <a:defRPr sz="2400" b="1"/>
            </a:pPr>
            <a:endParaRPr b="0"/>
          </a:p>
          <a:p>
            <a:pPr>
              <a:defRPr sz="2400" b="1"/>
            </a:pPr>
            <a:r>
              <a:t>Relationships with commercial interests:</a:t>
            </a:r>
          </a:p>
          <a:p>
            <a:pPr lvl="1">
              <a:defRPr sz="2000" b="1"/>
            </a:pPr>
            <a:r>
              <a:t>Grants/Research Support: </a:t>
            </a:r>
            <a:r>
              <a:rPr b="0"/>
              <a:t>None outside of charitable fundraising</a:t>
            </a:r>
          </a:p>
          <a:p>
            <a:pPr lvl="1">
              <a:defRPr sz="2000" b="1"/>
            </a:pPr>
            <a:r>
              <a:t>Speakers Bureau/Honoraria: </a:t>
            </a:r>
            <a:r>
              <a:rPr b="0"/>
              <a:t>None</a:t>
            </a:r>
          </a:p>
          <a:p>
            <a:pPr lvl="1">
              <a:defRPr sz="2000" b="1"/>
            </a:pPr>
            <a:r>
              <a:t>Consulting Fees: </a:t>
            </a:r>
            <a:r>
              <a:rPr b="0"/>
              <a:t>None</a:t>
            </a:r>
          </a:p>
          <a:p>
            <a:pPr lvl="1">
              <a:defRPr sz="2000" b="1"/>
            </a:pPr>
            <a:r>
              <a:t>Other: </a:t>
            </a:r>
            <a:r>
              <a:rPr b="0"/>
              <a:t>None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>
            <a:spLocks noGrp="1"/>
          </p:cNvSpPr>
          <p:nvPr>
            <p:ph type="title"/>
          </p:nvPr>
        </p:nvSpPr>
        <p:spPr>
          <a:xfrm>
            <a:off x="3419871" y="675231"/>
            <a:ext cx="5266929" cy="1385617"/>
          </a:xfrm>
          <a:prstGeom prst="rect">
            <a:avLst/>
          </a:prstGeom>
        </p:spPr>
        <p:txBody>
          <a:bodyPr/>
          <a:lstStyle/>
          <a:p>
            <a:r>
              <a:t>Thank you</a:t>
            </a:r>
          </a:p>
        </p:txBody>
      </p:sp>
      <p:sp>
        <p:nvSpPr>
          <p:cNvPr id="123" name="Text Placeholder 2"/>
          <p:cNvSpPr txBox="1">
            <a:spLocks noGrp="1"/>
          </p:cNvSpPr>
          <p:nvPr>
            <p:ph type="body" idx="1"/>
          </p:nvPr>
        </p:nvSpPr>
        <p:spPr>
          <a:xfrm>
            <a:off x="107503" y="980727"/>
            <a:ext cx="8784978" cy="587727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dirty="0"/>
          </a:p>
          <a:p>
            <a:pPr marL="0" indent="0" algn="ctr">
              <a:lnSpc>
                <a:spcPct val="90000"/>
              </a:lnSpc>
              <a:buSzTx/>
              <a:buNone/>
            </a:pPr>
            <a:endParaRPr dirty="0"/>
          </a:p>
          <a:p>
            <a:pPr marL="0" indent="0">
              <a:lnSpc>
                <a:spcPct val="90000"/>
              </a:lnSpc>
              <a:buSzTx/>
              <a:buNone/>
              <a:defRPr sz="2000"/>
            </a:pPr>
            <a:r>
              <a:rPr dirty="0"/>
              <a:t>Thank you to: </a:t>
            </a:r>
          </a:p>
          <a:p>
            <a:pPr marL="0" indent="0">
              <a:lnSpc>
                <a:spcPct val="90000"/>
              </a:lnSpc>
              <a:buSzTx/>
              <a:buNone/>
              <a:defRPr sz="2000"/>
            </a:pPr>
            <a:r>
              <a:rPr dirty="0"/>
              <a:t>All TLC volunteers, medical faculty and supporters </a:t>
            </a:r>
          </a:p>
          <a:p>
            <a:pPr marL="0" indent="0">
              <a:lnSpc>
                <a:spcPct val="90000"/>
              </a:lnSpc>
              <a:buSzTx/>
              <a:buNone/>
              <a:defRPr sz="2000"/>
            </a:pPr>
            <a:r>
              <a:rPr dirty="0"/>
              <a:t>Aimee Jewitt-Harris, Andrew Ready, </a:t>
            </a:r>
            <a:r>
              <a:rPr dirty="0" err="1"/>
              <a:t>Dwomoa</a:t>
            </a:r>
            <a:r>
              <a:rPr dirty="0"/>
              <a:t> </a:t>
            </a:r>
            <a:r>
              <a:rPr dirty="0" err="1"/>
              <a:t>Adu</a:t>
            </a:r>
            <a:r>
              <a:rPr dirty="0"/>
              <a:t>, Peter Unsworth, David Milford, David </a:t>
            </a:r>
            <a:r>
              <a:rPr dirty="0" err="1"/>
              <a:t>Youds</a:t>
            </a:r>
            <a:r>
              <a:rPr dirty="0"/>
              <a:t>, Beverley Evans, Nick </a:t>
            </a:r>
            <a:r>
              <a:rPr dirty="0" err="1"/>
              <a:t>Inston</a:t>
            </a:r>
            <a:r>
              <a:rPr dirty="0"/>
              <a:t>, Graham Lipkin, Paul </a:t>
            </a:r>
            <a:r>
              <a:rPr dirty="0" err="1"/>
              <a:t>Cockwell</a:t>
            </a:r>
            <a:r>
              <a:rPr dirty="0"/>
              <a:t>,              Lukas </a:t>
            </a:r>
            <a:r>
              <a:rPr dirty="0" err="1"/>
              <a:t>Foggensteiner</a:t>
            </a:r>
            <a:r>
              <a:rPr dirty="0"/>
              <a:t>, Raj </a:t>
            </a:r>
            <a:r>
              <a:rPr dirty="0" err="1"/>
              <a:t>Thuraisingham</a:t>
            </a:r>
            <a:r>
              <a:rPr dirty="0"/>
              <a:t>, </a:t>
            </a:r>
            <a:r>
              <a:rPr dirty="0" err="1"/>
              <a:t>Shazia</a:t>
            </a:r>
            <a:r>
              <a:rPr dirty="0"/>
              <a:t> Shabir, Nerissa </a:t>
            </a:r>
            <a:r>
              <a:rPr dirty="0" err="1"/>
              <a:t>Jurawan</a:t>
            </a:r>
            <a:r>
              <a:rPr dirty="0"/>
              <a:t>,        Stephen Mellor, Marc Clancy, Ben Lindsey, Paulette Williams-Jones, Isobel Wells, Colette Somerville, Gordon Evans, Rachel Wilkins, Vicki Farrant, Amanda Justice, Laura </a:t>
            </a:r>
            <a:r>
              <a:rPr dirty="0" err="1"/>
              <a:t>Ludman</a:t>
            </a:r>
            <a:r>
              <a:rPr dirty="0"/>
              <a:t>, Malcolm Samuel, Jay Nath, </a:t>
            </a:r>
            <a:endParaRPr lang="en-GB" dirty="0"/>
          </a:p>
          <a:p>
            <a:pPr marL="0" indent="0">
              <a:lnSpc>
                <a:spcPct val="90000"/>
              </a:lnSpc>
              <a:buSzTx/>
              <a:buNone/>
              <a:defRPr sz="2000"/>
            </a:pPr>
            <a:endParaRPr lang="en-GB" dirty="0"/>
          </a:p>
          <a:p>
            <a:pPr marL="0" indent="0">
              <a:lnSpc>
                <a:spcPct val="90000"/>
              </a:lnSpc>
              <a:buSzTx/>
              <a:buNone/>
              <a:defRPr sz="2000"/>
            </a:pPr>
            <a:r>
              <a:rPr lang="en-GB" dirty="0"/>
              <a:t>Patrons: </a:t>
            </a:r>
            <a:r>
              <a:rPr dirty="0"/>
              <a:t>Baroness Floella Benjamin, Lord Bernard Ribeiro</a:t>
            </a:r>
            <a:r>
              <a:rPr lang="en-GB" dirty="0"/>
              <a:t>, Quentin Cooper</a:t>
            </a:r>
          </a:p>
          <a:p>
            <a:pPr marL="0" indent="0">
              <a:lnSpc>
                <a:spcPct val="90000"/>
              </a:lnSpc>
              <a:buSzTx/>
              <a:buNone/>
              <a:defRPr sz="2000"/>
            </a:pPr>
            <a:r>
              <a:rPr lang="en-GB" dirty="0"/>
              <a:t>		Professor Sir </a:t>
            </a:r>
            <a:r>
              <a:rPr lang="en-GB" dirty="0" err="1"/>
              <a:t>Magdi</a:t>
            </a:r>
            <a:r>
              <a:rPr lang="en-GB" dirty="0"/>
              <a:t> Yacoub, Elsie Owusu, Baroness Julia </a:t>
            </a:r>
            <a:r>
              <a:rPr lang="en-GB" dirty="0" err="1"/>
              <a:t>Cumberlege</a:t>
            </a:r>
            <a:endParaRPr lang="en-GB" dirty="0"/>
          </a:p>
          <a:p>
            <a:pPr marL="0" indent="0">
              <a:lnSpc>
                <a:spcPct val="90000"/>
              </a:lnSpc>
              <a:buSzTx/>
              <a:buNone/>
              <a:defRPr sz="2000"/>
            </a:pPr>
            <a:endParaRPr dirty="0"/>
          </a:p>
          <a:p>
            <a:pPr marL="0" indent="0" algn="ctr">
              <a:lnSpc>
                <a:spcPct val="90000"/>
              </a:lnSpc>
              <a:buSzTx/>
              <a:buNone/>
            </a:pPr>
            <a:r>
              <a:rPr dirty="0" err="1"/>
              <a:t>www.transplantlinks.org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Disclosure of Commercial Support</a:t>
            </a:r>
          </a:p>
        </p:txBody>
      </p:sp>
      <p:sp>
        <p:nvSpPr>
          <p:cNvPr id="94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57200" y="2057400"/>
            <a:ext cx="8229600" cy="2884489"/>
          </a:xfrm>
          <a:prstGeom prst="rect">
            <a:avLst/>
          </a:prstGeom>
        </p:spPr>
        <p:txBody>
          <a:bodyPr/>
          <a:lstStyle/>
          <a:p>
            <a:pPr>
              <a:defRPr sz="1600" b="1"/>
            </a:pPr>
            <a:r>
              <a:t>This program has received financial support from  a variety of charitable trusts and foundations in the form of charitable donations </a:t>
            </a:r>
          </a:p>
          <a:p>
            <a:pPr>
              <a:defRPr sz="1600" b="1"/>
            </a:pPr>
            <a:r>
              <a:t>This program has received no in-kind support</a:t>
            </a:r>
            <a:endParaRPr>
              <a:solidFill>
                <a:srgbClr val="A7A7A7"/>
              </a:solidFill>
            </a:endParaRPr>
          </a:p>
          <a:p>
            <a:pPr>
              <a:defRPr sz="1800" b="1" u="sng"/>
            </a:pPr>
            <a:endParaRPr>
              <a:solidFill>
                <a:srgbClr val="A7A7A7"/>
              </a:solidFill>
            </a:endParaRPr>
          </a:p>
          <a:p>
            <a:pPr>
              <a:defRPr sz="1800" b="1" u="sng"/>
            </a:pPr>
            <a:r>
              <a:t>Potential for conflict(s) of interest</a:t>
            </a:r>
            <a:r>
              <a:rPr u="none"/>
              <a:t>: </a:t>
            </a:r>
          </a:p>
          <a:p>
            <a:pPr lvl="1">
              <a:defRPr sz="1800" b="1"/>
            </a:pPr>
            <a:r>
              <a:t>None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56"/>
          <p:cNvSpPr txBox="1"/>
          <p:nvPr/>
        </p:nvSpPr>
        <p:spPr>
          <a:xfrm>
            <a:off x="179511" y="3203981"/>
            <a:ext cx="8784978" cy="3524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30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Dr Jennie Jewitt-Harris</a:t>
            </a:r>
          </a:p>
          <a:p>
            <a:pPr algn="ctr">
              <a:defRPr sz="230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Chief Executive</a:t>
            </a:r>
          </a:p>
          <a:p>
            <a:pPr algn="ctr">
              <a:defRPr sz="230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Transplant Links</a:t>
            </a:r>
          </a:p>
          <a:p>
            <a:pPr algn="ctr">
              <a:defRPr sz="230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 </a:t>
            </a:r>
          </a:p>
          <a:p>
            <a:pPr algn="ctr">
              <a:defRPr sz="2300">
                <a:latin typeface="Calibri"/>
                <a:ea typeface="Calibri"/>
                <a:cs typeface="Calibri"/>
                <a:sym typeface="Calibri"/>
              </a:defRPr>
            </a:pP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www.transplantlinks.org</a:t>
            </a:r>
            <a:endParaRPr lang="en-GB" u="sng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hlinkClick r:id="rId2"/>
            </a:endParaRPr>
          </a:p>
          <a:p>
            <a:pPr algn="ctr">
              <a:defRPr sz="2300">
                <a:latin typeface="Calibri"/>
                <a:ea typeface="Calibri"/>
                <a:cs typeface="Calibri"/>
                <a:sym typeface="Calibri"/>
              </a:defRPr>
            </a:pPr>
            <a:endParaRPr lang="en-GB" u="sng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hlinkClick r:id="rId2"/>
            </a:endParaRPr>
          </a:p>
          <a:p>
            <a:pPr algn="ctr">
              <a:defRPr sz="2300">
                <a:latin typeface="Calibri"/>
                <a:ea typeface="Calibri"/>
                <a:cs typeface="Calibri"/>
                <a:sym typeface="Calibri"/>
              </a:defRPr>
            </a:pPr>
            <a:endParaRPr lang="en-GB" u="sng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hlinkClick r:id="rId2"/>
            </a:endParaRPr>
          </a:p>
          <a:p>
            <a:pPr algn="ctr">
              <a:defRPr sz="2300">
                <a:latin typeface="Calibri"/>
                <a:ea typeface="Calibri"/>
                <a:cs typeface="Calibri"/>
                <a:sym typeface="Calibri"/>
              </a:defRPr>
            </a:pPr>
            <a:endParaRPr u="sng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hlinkClick r:id="rId2"/>
            </a:endParaRPr>
          </a:p>
          <a:p>
            <a:pPr algn="ctr"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</a:t>
            </a:r>
            <a:r>
              <a:rPr sz="1600" dirty="0">
                <a:latin typeface="Calibri"/>
                <a:ea typeface="Calibri"/>
                <a:cs typeface="Calibri"/>
                <a:sym typeface="Calibri"/>
              </a:rPr>
              <a:t>You are welcome to share details of this presentation responsibly and with due credit on social media. This is a presentation at #ESOT2019 regarding the work of @</a:t>
            </a:r>
            <a:r>
              <a:rPr sz="1600" dirty="0" err="1">
                <a:latin typeface="Calibri"/>
                <a:ea typeface="Calibri"/>
                <a:cs typeface="Calibri"/>
                <a:sym typeface="Calibri"/>
              </a:rPr>
              <a:t>TransplantLinks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9" name="Table 1"/>
          <p:cNvGraphicFramePr/>
          <p:nvPr/>
        </p:nvGraphicFramePr>
        <p:xfrm>
          <a:off x="457200" y="808550"/>
          <a:ext cx="8229600" cy="230425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04255">
                <a:tc>
                  <a:txBody>
                    <a:bodyPr/>
                    <a:lstStyle/>
                    <a:p>
                      <a:pPr algn="ctr">
                        <a:defRPr sz="1000" u="sng">
                          <a:solidFill>
                            <a:srgbClr val="23527C"/>
                          </a:solidFill>
                          <a:sym typeface="Helvetica"/>
                        </a:defRPr>
                      </a:pPr>
                      <a:br/>
                      <a:r>
                        <a:rPr sz="3600" u="none">
                          <a:solidFill>
                            <a:srgbClr val="000000"/>
                          </a:solidFill>
                        </a:rPr>
                        <a:t>Extending Renal Transplantation to LMIC – Convincing Politicians may be the Biggest Challenge</a:t>
                      </a:r>
                    </a:p>
                    <a:p>
                      <a:pPr algn="ctr">
                        <a:defRPr sz="2000">
                          <a:sym typeface="Helvetica"/>
                        </a:defRPr>
                      </a:pPr>
                      <a:r>
                        <a:t>Jennie Jewitt-Harris, Aimee Jewitt-Harris and Andrew Ready</a:t>
                      </a:r>
                    </a:p>
                  </a:txBody>
                  <a:tcPr marL="39489" marR="39489" marT="39489" marB="3948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>
                      <a:solidFill>
                        <a:srgbClr val="DDDDDD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67"/>
          <p:cNvSpPr txBox="1">
            <a:spLocks noGrp="1"/>
          </p:cNvSpPr>
          <p:nvPr>
            <p:ph type="title"/>
          </p:nvPr>
        </p:nvSpPr>
        <p:spPr>
          <a:xfrm>
            <a:off x="0" y="629813"/>
            <a:ext cx="9144000" cy="114300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3600"/>
            </a:lvl1pPr>
          </a:lstStyle>
          <a:p>
            <a:r>
              <a:t>Development of Renal Transplantation in LMICs</a:t>
            </a:r>
          </a:p>
        </p:txBody>
      </p:sp>
      <p:sp>
        <p:nvSpPr>
          <p:cNvPr id="102" name="Shape 68"/>
          <p:cNvSpPr txBox="1">
            <a:spLocks noGrp="1"/>
          </p:cNvSpPr>
          <p:nvPr>
            <p:ph type="body" idx="1"/>
          </p:nvPr>
        </p:nvSpPr>
        <p:spPr>
          <a:xfrm>
            <a:off x="309379" y="1738908"/>
            <a:ext cx="8525242" cy="4608513"/>
          </a:xfrm>
          <a:prstGeom prst="rect">
            <a:avLst/>
          </a:prstGeom>
        </p:spPr>
        <p:txBody>
          <a:bodyPr lIns="0" tIns="0" rIns="0" bIns="0"/>
          <a:lstStyle/>
          <a:p>
            <a:pPr marL="1087791" lvl="2" indent="-343698" defTabSz="203354">
              <a:lnSpc>
                <a:spcPct val="168000"/>
              </a:lnSpc>
              <a:spcBef>
                <a:spcPts val="0"/>
              </a:spcBef>
              <a:tabLst>
                <a:tab pos="177800" algn="l"/>
              </a:tabLst>
              <a:defRPr sz="1860"/>
            </a:pPr>
            <a:r>
              <a:t>The increased incidence of kidney failure in LMIC’s in Africa, Asia, Caribbean is well known</a:t>
            </a:r>
          </a:p>
          <a:p>
            <a:pPr marL="1087791" lvl="2" indent="-343698" defTabSz="203354">
              <a:lnSpc>
                <a:spcPct val="168000"/>
              </a:lnSpc>
              <a:spcBef>
                <a:spcPts val="0"/>
              </a:spcBef>
              <a:tabLst>
                <a:tab pos="177800" algn="l"/>
              </a:tabLst>
              <a:defRPr sz="1860"/>
            </a:pPr>
            <a:r>
              <a:t>The need for RRT is self-evident</a:t>
            </a:r>
          </a:p>
          <a:p>
            <a:pPr marL="1087791" lvl="2" indent="-343698" defTabSz="203354">
              <a:lnSpc>
                <a:spcPct val="168000"/>
              </a:lnSpc>
              <a:spcBef>
                <a:spcPts val="0"/>
              </a:spcBef>
              <a:tabLst>
                <a:tab pos="177800" algn="l"/>
              </a:tabLst>
              <a:defRPr sz="1860"/>
            </a:pPr>
            <a:r>
              <a:t>Renal transplantation may be the most cost-effective</a:t>
            </a:r>
            <a:endParaRPr sz="1488"/>
          </a:p>
          <a:p>
            <a:pPr marL="1087791" lvl="2" indent="-343698" defTabSz="203354">
              <a:lnSpc>
                <a:spcPct val="168000"/>
              </a:lnSpc>
              <a:spcBef>
                <a:spcPts val="0"/>
              </a:spcBef>
              <a:tabLst>
                <a:tab pos="177800" algn="l"/>
              </a:tabLst>
              <a:defRPr sz="1860"/>
            </a:pPr>
            <a:r>
              <a:t>Local teams technically capable &amp; facilities available</a:t>
            </a:r>
            <a:endParaRPr sz="1488"/>
          </a:p>
          <a:p>
            <a:pPr marL="1087791" lvl="2" indent="-343698" defTabSz="203354">
              <a:lnSpc>
                <a:spcPct val="168000"/>
              </a:lnSpc>
              <a:spcBef>
                <a:spcPts val="0"/>
              </a:spcBef>
              <a:tabLst>
                <a:tab pos="177800" algn="l"/>
              </a:tabLst>
              <a:defRPr sz="1860"/>
            </a:pPr>
            <a:r>
              <a:t>Teaching skills of live donor transplantation offers a way forward</a:t>
            </a:r>
            <a:endParaRPr sz="1488"/>
          </a:p>
          <a:p>
            <a:pPr marL="1087791" lvl="2" indent="-343698" defTabSz="203354">
              <a:lnSpc>
                <a:spcPct val="168000"/>
              </a:lnSpc>
              <a:spcBef>
                <a:spcPts val="0"/>
              </a:spcBef>
              <a:tabLst>
                <a:tab pos="177800" algn="l"/>
              </a:tabLst>
              <a:defRPr sz="1860"/>
            </a:pPr>
            <a:r>
              <a:t>Transplant Links (TLC) has been supporting the development of sustainable kidney transplant programs in LMICs for over 12 years (1)</a:t>
            </a:r>
            <a:endParaRPr sz="1488"/>
          </a:p>
          <a:p>
            <a:pPr marL="1128186" lvl="2" indent="-343700" defTabSz="203354">
              <a:lnSpc>
                <a:spcPct val="168000"/>
              </a:lnSpc>
              <a:spcBef>
                <a:spcPts val="0"/>
              </a:spcBef>
              <a:tabLst>
                <a:tab pos="177800" algn="l"/>
              </a:tabLst>
              <a:defRPr sz="1860"/>
            </a:pPr>
            <a:endParaRPr sz="1488"/>
          </a:p>
          <a:p>
            <a:pPr marL="0" indent="0" defTabSz="850391">
              <a:spcBef>
                <a:spcPts val="200"/>
              </a:spcBef>
              <a:buSzTx/>
              <a:buNone/>
              <a:defRPr sz="930">
                <a:latin typeface="Arial"/>
                <a:ea typeface="Arial"/>
                <a:cs typeface="Arial"/>
                <a:sym typeface="Arial"/>
              </a:defRPr>
            </a:pPr>
            <a:r>
              <a:t> 1. Ready A et al, Establishing sustainable kidney transplantation programs in developing world countries: a 10-year experience, </a:t>
            </a:r>
            <a:r>
              <a:rPr i="1"/>
              <a:t>Kidney International 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2016 Nov;90(5):916-920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1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70"/>
          <p:cNvSpPr txBox="1">
            <a:spLocks noGrp="1"/>
          </p:cNvSpPr>
          <p:nvPr>
            <p:ph type="title"/>
          </p:nvPr>
        </p:nvSpPr>
        <p:spPr>
          <a:xfrm>
            <a:off x="5904" y="566670"/>
            <a:ext cx="8579296" cy="1468192"/>
          </a:xfrm>
          <a:prstGeom prst="rect">
            <a:avLst/>
          </a:prstGeom>
        </p:spPr>
        <p:txBody>
          <a:bodyPr lIns="0" tIns="0" rIns="0" bIns="0"/>
          <a:lstStyle>
            <a:lvl1pPr algn="ctr" defTabSz="387430">
              <a:defRPr sz="4588"/>
            </a:lvl1pPr>
          </a:lstStyle>
          <a:p>
            <a:r>
              <a:rPr dirty="0"/>
              <a:t>Transplant Links</a:t>
            </a:r>
            <a:r>
              <a:rPr lang="en-GB" dirty="0"/>
              <a:t> (TLC)</a:t>
            </a:r>
            <a:endParaRPr dirty="0"/>
          </a:p>
        </p:txBody>
      </p:sp>
      <p:sp>
        <p:nvSpPr>
          <p:cNvPr id="105" name="Shape 71"/>
          <p:cNvSpPr txBox="1">
            <a:spLocks noGrp="1"/>
          </p:cNvSpPr>
          <p:nvPr>
            <p:ph type="body" idx="1"/>
          </p:nvPr>
        </p:nvSpPr>
        <p:spPr>
          <a:xfrm>
            <a:off x="217612" y="2485622"/>
            <a:ext cx="8507288" cy="4164739"/>
          </a:xfrm>
          <a:prstGeom prst="rect">
            <a:avLst/>
          </a:prstGeom>
        </p:spPr>
        <p:txBody>
          <a:bodyPr lIns="0" tIns="0" rIns="0" bIns="0"/>
          <a:lstStyle/>
          <a:p>
            <a:pPr marL="1213103" lvl="2" indent="-369569" defTabSz="218660">
              <a:lnSpc>
                <a:spcPct val="168000"/>
              </a:lnSpc>
              <a:spcBef>
                <a:spcPts val="0"/>
              </a:spcBef>
              <a:tabLst>
                <a:tab pos="203200" algn="l"/>
              </a:tabLst>
              <a:defRPr sz="2000"/>
            </a:pPr>
            <a:r>
              <a:rPr dirty="0"/>
              <a:t>TLC is a UK registered NGO that </a:t>
            </a:r>
            <a:r>
              <a:rPr dirty="0" err="1"/>
              <a:t>organises</a:t>
            </a:r>
            <a:r>
              <a:rPr dirty="0"/>
              <a:t> volunteer clinicians to partner with </a:t>
            </a:r>
            <a:r>
              <a:rPr dirty="0" err="1"/>
              <a:t>centres</a:t>
            </a:r>
            <a:r>
              <a:rPr dirty="0"/>
              <a:t> in LMICs to achieve</a:t>
            </a:r>
            <a:endParaRPr sz="1800" dirty="0"/>
          </a:p>
          <a:p>
            <a:pPr marL="1670304" lvl="3" indent="-369569" defTabSz="218660">
              <a:lnSpc>
                <a:spcPct val="168000"/>
              </a:lnSpc>
              <a:spcBef>
                <a:spcPts val="0"/>
              </a:spcBef>
              <a:tabLst>
                <a:tab pos="203200" algn="l"/>
              </a:tabLst>
              <a:defRPr sz="2000"/>
            </a:pPr>
            <a:r>
              <a:rPr dirty="0"/>
              <a:t>De novo program development</a:t>
            </a:r>
            <a:endParaRPr sz="1800" dirty="0"/>
          </a:p>
          <a:p>
            <a:pPr marL="1670304" lvl="3" indent="-369569" defTabSz="218660">
              <a:lnSpc>
                <a:spcPct val="168000"/>
              </a:lnSpc>
              <a:spcBef>
                <a:spcPts val="0"/>
              </a:spcBef>
              <a:tabLst>
                <a:tab pos="203200" algn="l"/>
              </a:tabLst>
              <a:defRPr sz="2000"/>
            </a:pPr>
            <a:r>
              <a:rPr dirty="0"/>
              <a:t>Development of fledgling kidney transplant programs</a:t>
            </a:r>
            <a:endParaRPr sz="1800" dirty="0"/>
          </a:p>
          <a:p>
            <a:pPr marL="1670304" lvl="3" indent="-369569" defTabSz="218660">
              <a:lnSpc>
                <a:spcPct val="168000"/>
              </a:lnSpc>
              <a:spcBef>
                <a:spcPts val="0"/>
              </a:spcBef>
              <a:tabLst>
                <a:tab pos="203200" algn="l"/>
              </a:tabLst>
              <a:defRPr sz="2000"/>
            </a:pPr>
            <a:r>
              <a:rPr dirty="0"/>
              <a:t>Guidance to </a:t>
            </a:r>
            <a:r>
              <a:rPr dirty="0" err="1"/>
              <a:t>centres</a:t>
            </a:r>
            <a:r>
              <a:rPr dirty="0"/>
              <a:t> considering a program</a:t>
            </a:r>
            <a:endParaRPr sz="1800" dirty="0"/>
          </a:p>
          <a:p>
            <a:pPr marL="1186433" lvl="2" indent="-342900" defTabSz="218660">
              <a:lnSpc>
                <a:spcPct val="168000"/>
              </a:lnSpc>
              <a:spcBef>
                <a:spcPts val="0"/>
              </a:spcBef>
              <a:tabLst>
                <a:tab pos="203200" algn="l"/>
              </a:tabLst>
              <a:defRPr sz="2000"/>
            </a:pPr>
            <a:r>
              <a:rPr dirty="0"/>
              <a:t>TLC has supported </a:t>
            </a:r>
            <a:r>
              <a:rPr dirty="0" err="1"/>
              <a:t>centres</a:t>
            </a:r>
            <a:r>
              <a:rPr dirty="0"/>
              <a:t> in Ghana, Nigeria, Kenya, Uganda, Zambia, Nepal, Jamaica, Barbados, Bermuda, and Trinidad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 txBox="1">
            <a:spLocks noGrp="1"/>
          </p:cNvSpPr>
          <p:nvPr>
            <p:ph type="title"/>
          </p:nvPr>
        </p:nvSpPr>
        <p:spPr>
          <a:xfrm>
            <a:off x="107503" y="678043"/>
            <a:ext cx="8928994" cy="1143002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Skill transfer</a:t>
            </a:r>
          </a:p>
        </p:txBody>
      </p:sp>
      <p:sp>
        <p:nvSpPr>
          <p:cNvPr id="108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931831"/>
            <a:ext cx="8147247" cy="4194333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rPr dirty="0"/>
              <a:t>On-site mentoring</a:t>
            </a:r>
          </a:p>
          <a:p>
            <a:pPr>
              <a:defRPr sz="2000"/>
            </a:pPr>
            <a:r>
              <a:rPr dirty="0"/>
              <a:t>Performance of living donor procedures</a:t>
            </a:r>
          </a:p>
          <a:p>
            <a:pPr>
              <a:defRPr sz="2000"/>
            </a:pPr>
            <a:r>
              <a:rPr dirty="0"/>
              <a:t>Facilitation of UK training fellowships and short observer training visits</a:t>
            </a:r>
          </a:p>
          <a:p>
            <a:pPr>
              <a:defRPr sz="2000"/>
            </a:pPr>
            <a:r>
              <a:rPr dirty="0"/>
              <a:t>Online learning/materials (podcasts, training modules, lectures </a:t>
            </a:r>
            <a:r>
              <a:rPr dirty="0" err="1"/>
              <a:t>etc</a:t>
            </a:r>
            <a:r>
              <a:rPr dirty="0"/>
              <a:t>)</a:t>
            </a:r>
          </a:p>
          <a:p>
            <a:pPr>
              <a:defRPr sz="2000"/>
            </a:pPr>
            <a:r>
              <a:rPr dirty="0"/>
              <a:t>A reliance on volunteer renal transplant clinicians and healthcare professionals for long-term partnerships</a:t>
            </a:r>
          </a:p>
          <a:p>
            <a:pPr>
              <a:defRPr sz="2000"/>
            </a:pPr>
            <a:r>
              <a:rPr dirty="0"/>
              <a:t>The approach has been successful with regards to skill transfer, with good clinical outcomes (published/in progress)</a:t>
            </a:r>
          </a:p>
        </p:txBody>
      </p:sp>
      <p:grpSp>
        <p:nvGrpSpPr>
          <p:cNvPr id="111" name="image70.jpeg"/>
          <p:cNvGrpSpPr/>
          <p:nvPr/>
        </p:nvGrpSpPr>
        <p:grpSpPr>
          <a:xfrm>
            <a:off x="1648496" y="2369713"/>
            <a:ext cx="5460641" cy="3335628"/>
            <a:chOff x="0" y="0"/>
            <a:chExt cx="4176464" cy="2304256"/>
          </a:xfrm>
        </p:grpSpPr>
        <p:sp>
          <p:nvSpPr>
            <p:cNvPr id="109" name="Rectangle"/>
            <p:cNvSpPr/>
            <p:nvPr/>
          </p:nvSpPr>
          <p:spPr>
            <a:xfrm>
              <a:off x="0" y="0"/>
              <a:ext cx="4176465" cy="2304257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pic>
          <p:nvPicPr>
            <p:cNvPr id="110" name="image2.jpeg" descr="image2.jpe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4176465" cy="2304257"/>
            </a:xfrm>
            <a:prstGeom prst="rect">
              <a:avLst/>
            </a:prstGeom>
            <a:ln w="88900" cap="sq">
              <a:solidFill>
                <a:srgbClr val="FFFFFF"/>
              </a:solidFill>
              <a:prstDash val="solid"/>
              <a:miter lim="800000"/>
            </a:ln>
            <a:effectLst>
              <a:outerShdw blurRad="50800" dist="18000" dir="5400000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Challenges</a:t>
            </a:r>
          </a:p>
        </p:txBody>
      </p:sp>
      <p:sp>
        <p:nvSpPr>
          <p:cNvPr id="114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942351"/>
            <a:ext cx="8229600" cy="4150945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t>Educational 				</a:t>
            </a:r>
          </a:p>
          <a:p>
            <a:pPr>
              <a:defRPr sz="2000"/>
            </a:pPr>
            <a:r>
              <a:t>Health Literacy (2)</a:t>
            </a:r>
          </a:p>
          <a:p>
            <a:pPr>
              <a:defRPr sz="2000"/>
            </a:pPr>
            <a:r>
              <a:t>Cultural</a:t>
            </a:r>
          </a:p>
          <a:p>
            <a:pPr>
              <a:defRPr sz="2000"/>
            </a:pPr>
            <a:r>
              <a:t>Ethical</a:t>
            </a:r>
          </a:p>
          <a:p>
            <a:pPr>
              <a:defRPr sz="2000"/>
            </a:pPr>
            <a:r>
              <a:t>Infrastructure</a:t>
            </a:r>
          </a:p>
          <a:p>
            <a:pPr>
              <a:defRPr sz="2000"/>
            </a:pPr>
            <a:r>
              <a:t>Communications</a:t>
            </a:r>
          </a:p>
          <a:p>
            <a:pPr>
              <a:defRPr sz="2000"/>
            </a:pPr>
            <a:r>
              <a:t>Financial </a:t>
            </a:r>
          </a:p>
          <a:p>
            <a:pPr>
              <a:defRPr sz="2000"/>
            </a:pPr>
            <a:r>
              <a:t>Political</a:t>
            </a:r>
          </a:p>
          <a:p>
            <a:pPr>
              <a:defRPr sz="2000"/>
            </a:pPr>
            <a:endParaRPr/>
          </a:p>
          <a:p>
            <a:pPr marL="0" indent="0" defTabSz="914400">
              <a:spcBef>
                <a:spcPts val="200"/>
              </a:spcBef>
              <a:buSzTx/>
              <a:buNone/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2. Jewitt-Harris, J &amp; Ready, A  </a:t>
            </a:r>
            <a:r>
              <a:rPr i="1"/>
              <a:t>Health Literacy in the Development of Kidney Transplantation Programs in Low and Middle-Income Countries</a:t>
            </a:r>
            <a:r>
              <a:t> in: Vassilios, E &amp; Theodosopoulou, M (2018) Optimizing Health Literacy for Improved Clinical Practices. IGI Global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1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Challenges</a:t>
            </a:r>
          </a:p>
        </p:txBody>
      </p:sp>
      <p:sp>
        <p:nvSpPr>
          <p:cNvPr id="117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942351"/>
            <a:ext cx="8229600" cy="4150945"/>
          </a:xfrm>
          <a:prstGeom prst="rect">
            <a:avLst/>
          </a:prstGeom>
        </p:spPr>
        <p:txBody>
          <a:bodyPr/>
          <a:lstStyle/>
          <a:p>
            <a:pPr>
              <a:defRPr sz="2000">
                <a:solidFill>
                  <a:srgbClr val="00F900"/>
                </a:solidFill>
              </a:defRPr>
            </a:pPr>
            <a:r>
              <a:t>Educational 				</a:t>
            </a:r>
          </a:p>
          <a:p>
            <a:pPr>
              <a:defRPr sz="2000">
                <a:solidFill>
                  <a:srgbClr val="00F900"/>
                </a:solidFill>
              </a:defRPr>
            </a:pPr>
            <a:r>
              <a:t>Health Literacy (2)</a:t>
            </a:r>
          </a:p>
          <a:p>
            <a:pPr>
              <a:defRPr sz="2000">
                <a:solidFill>
                  <a:srgbClr val="00F900"/>
                </a:solidFill>
              </a:defRPr>
            </a:pPr>
            <a:r>
              <a:t>Cultural</a:t>
            </a:r>
          </a:p>
          <a:p>
            <a:pPr>
              <a:defRPr sz="2000">
                <a:solidFill>
                  <a:srgbClr val="00F900"/>
                </a:solidFill>
              </a:defRPr>
            </a:pPr>
            <a:r>
              <a:t>Ethical</a:t>
            </a:r>
          </a:p>
          <a:p>
            <a:pPr>
              <a:defRPr sz="2000">
                <a:solidFill>
                  <a:srgbClr val="00F900"/>
                </a:solidFill>
              </a:defRPr>
            </a:pPr>
            <a:r>
              <a:t>Infrastructure</a:t>
            </a:r>
          </a:p>
          <a:p>
            <a:pPr>
              <a:defRPr sz="2000">
                <a:solidFill>
                  <a:srgbClr val="00F900"/>
                </a:solidFill>
              </a:defRPr>
            </a:pPr>
            <a:r>
              <a:t>Communications</a:t>
            </a:r>
          </a:p>
          <a:p>
            <a:pPr>
              <a:defRPr sz="2000">
                <a:solidFill>
                  <a:srgbClr val="FF9300"/>
                </a:solidFill>
              </a:defRPr>
            </a:pPr>
            <a:r>
              <a:t>Financial </a:t>
            </a:r>
          </a:p>
          <a:p>
            <a:pPr>
              <a:defRPr sz="2000">
                <a:solidFill>
                  <a:srgbClr val="FF2600"/>
                </a:solidFill>
              </a:defRPr>
            </a:pPr>
            <a:r>
              <a:t>Political</a:t>
            </a:r>
          </a:p>
          <a:p>
            <a:pPr>
              <a:defRPr sz="2000"/>
            </a:pPr>
            <a:endParaRPr/>
          </a:p>
          <a:p>
            <a:pPr marL="0" indent="0" defTabSz="914400">
              <a:spcBef>
                <a:spcPts val="200"/>
              </a:spcBef>
              <a:buSzTx/>
              <a:buNone/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2. Jewitt-Harris, J &amp; Ready, A  </a:t>
            </a:r>
            <a:r>
              <a:rPr i="1"/>
              <a:t>Health Literacy in the Development of Kidney Transplantation Programs in Low and Middle-Income Countries</a:t>
            </a:r>
            <a:r>
              <a:t> in: Vassilios, E &amp; Theodosopoulou, M (2018) Optimizing Health Literacy for Improved Clinical Practices. IGI Global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The Political Challenge</a:t>
            </a:r>
          </a:p>
        </p:txBody>
      </p:sp>
      <p:sp>
        <p:nvSpPr>
          <p:cNvPr id="120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rPr dirty="0"/>
              <a:t>Political engagement can be challenging</a:t>
            </a:r>
          </a:p>
          <a:p>
            <a:pPr>
              <a:defRPr sz="2000"/>
            </a:pPr>
            <a:r>
              <a:rPr dirty="0"/>
              <a:t>Necessity for political understanding of the problems of kidney failure &amp; benefits (clinical and financial) of transplantation</a:t>
            </a:r>
          </a:p>
          <a:p>
            <a:pPr>
              <a:defRPr sz="2000"/>
            </a:pPr>
            <a:r>
              <a:rPr dirty="0"/>
              <a:t>Local financial commitment necessary for service development</a:t>
            </a:r>
          </a:p>
          <a:p>
            <a:pPr>
              <a:defRPr sz="2000"/>
            </a:pPr>
            <a:r>
              <a:rPr dirty="0"/>
              <a:t>Lack of political support for long term planning and resourcing</a:t>
            </a:r>
          </a:p>
          <a:p>
            <a:pPr>
              <a:defRPr sz="2000"/>
            </a:pPr>
            <a:r>
              <a:rPr dirty="0"/>
              <a:t>Achieving sustainability is critically dependent on political support</a:t>
            </a:r>
          </a:p>
          <a:p>
            <a:pPr>
              <a:defRPr sz="2000"/>
            </a:pPr>
            <a:r>
              <a:rPr dirty="0"/>
              <a:t>Need for lobbying of politicians by the international renal/transplant community and societies</a:t>
            </a:r>
          </a:p>
          <a:p>
            <a:pPr>
              <a:defRPr sz="2000"/>
            </a:pPr>
            <a:r>
              <a:rPr dirty="0"/>
              <a:t>Empowering renal patients to seek improved care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577</Words>
  <Application>Microsoft Macintosh PowerPoint</Application>
  <PresentationFormat>On-screen Show (4:3)</PresentationFormat>
  <Paragraphs>90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Avenir Roman</vt:lpstr>
      <vt:lpstr>Calibri</vt:lpstr>
      <vt:lpstr>Helvetica</vt:lpstr>
      <vt:lpstr>Times New Roman</vt:lpstr>
      <vt:lpstr>Default</vt:lpstr>
      <vt:lpstr>Presenter Disclosure</vt:lpstr>
      <vt:lpstr>Disclosure of Commercial Support</vt:lpstr>
      <vt:lpstr>PowerPoint Presentation</vt:lpstr>
      <vt:lpstr>Development of Renal Transplantation in LMICs</vt:lpstr>
      <vt:lpstr>Transplant Links (TLC)</vt:lpstr>
      <vt:lpstr>Skill transfer</vt:lpstr>
      <vt:lpstr>Challenges</vt:lpstr>
      <vt:lpstr>Challenges</vt:lpstr>
      <vt:lpstr>The Political Challenge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Presenter Disclosure</dc:title>
  <cp:lastModifiedBy>Microsoft Office User</cp:lastModifiedBy>
  <cp:revision>2</cp:revision>
  <dcterms:modified xsi:type="dcterms:W3CDTF">2019-09-16T05:45:42Z</dcterms:modified>
</cp:coreProperties>
</file>