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</p:sldIdLst>
  <p:sldSz cx="9144000" cy="5143500" type="screen16x9"/>
  <p:notesSz cx="6858000" cy="9144000"/>
  <p:defaultTextStyle>
    <a:defPPr marL="0" marR="0" indent="0" algn="l" defTabSz="573969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36670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143492" algn="ctr" defTabSz="36670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286984" algn="ctr" defTabSz="36670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430477" algn="ctr" defTabSz="36670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573969" algn="ctr" defTabSz="36670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717461" algn="ctr" defTabSz="36670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860953" algn="ctr" defTabSz="36670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004446" algn="ctr" defTabSz="36670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147938" algn="ctr" defTabSz="36670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84E00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19728"/>
              <a:satOff val="5580"/>
              <a:lumOff val="-12961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9808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9" d="100"/>
          <a:sy n="109" d="100"/>
        </p:scale>
        <p:origin x="-984" y="-11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8" name="Shape 11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059591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286984" latinLnBrk="0">
      <a:lnSpc>
        <a:spcPct val="117999"/>
      </a:lnSpc>
      <a:defRPr sz="1400">
        <a:latin typeface="Helvetica Neue"/>
        <a:ea typeface="Helvetica Neue"/>
        <a:cs typeface="Helvetica Neue"/>
        <a:sym typeface="Helvetica Neue"/>
      </a:defRPr>
    </a:lvl1pPr>
    <a:lvl2pPr indent="143492" defTabSz="286984" latinLnBrk="0">
      <a:lnSpc>
        <a:spcPct val="117999"/>
      </a:lnSpc>
      <a:defRPr sz="1400">
        <a:latin typeface="Helvetica Neue"/>
        <a:ea typeface="Helvetica Neue"/>
        <a:cs typeface="Helvetica Neue"/>
        <a:sym typeface="Helvetica Neue"/>
      </a:defRPr>
    </a:lvl2pPr>
    <a:lvl3pPr indent="286984" defTabSz="286984" latinLnBrk="0">
      <a:lnSpc>
        <a:spcPct val="117999"/>
      </a:lnSpc>
      <a:defRPr sz="1400">
        <a:latin typeface="Helvetica Neue"/>
        <a:ea typeface="Helvetica Neue"/>
        <a:cs typeface="Helvetica Neue"/>
        <a:sym typeface="Helvetica Neue"/>
      </a:defRPr>
    </a:lvl3pPr>
    <a:lvl4pPr indent="430477" defTabSz="286984" latinLnBrk="0">
      <a:lnSpc>
        <a:spcPct val="117999"/>
      </a:lnSpc>
      <a:defRPr sz="1400">
        <a:latin typeface="Helvetica Neue"/>
        <a:ea typeface="Helvetica Neue"/>
        <a:cs typeface="Helvetica Neue"/>
        <a:sym typeface="Helvetica Neue"/>
      </a:defRPr>
    </a:lvl4pPr>
    <a:lvl5pPr indent="573969" defTabSz="286984" latinLnBrk="0">
      <a:lnSpc>
        <a:spcPct val="117999"/>
      </a:lnSpc>
      <a:defRPr sz="1400">
        <a:latin typeface="Helvetica Neue"/>
        <a:ea typeface="Helvetica Neue"/>
        <a:cs typeface="Helvetica Neue"/>
        <a:sym typeface="Helvetica Neue"/>
      </a:defRPr>
    </a:lvl5pPr>
    <a:lvl6pPr indent="717461" defTabSz="286984" latinLnBrk="0">
      <a:lnSpc>
        <a:spcPct val="117999"/>
      </a:lnSpc>
      <a:defRPr sz="1400">
        <a:latin typeface="Helvetica Neue"/>
        <a:ea typeface="Helvetica Neue"/>
        <a:cs typeface="Helvetica Neue"/>
        <a:sym typeface="Helvetica Neue"/>
      </a:defRPr>
    </a:lvl6pPr>
    <a:lvl7pPr indent="860953" defTabSz="286984" latinLnBrk="0">
      <a:lnSpc>
        <a:spcPct val="117999"/>
      </a:lnSpc>
      <a:defRPr sz="1400">
        <a:latin typeface="Helvetica Neue"/>
        <a:ea typeface="Helvetica Neue"/>
        <a:cs typeface="Helvetica Neue"/>
        <a:sym typeface="Helvetica Neue"/>
      </a:defRPr>
    </a:lvl7pPr>
    <a:lvl8pPr indent="1004446" defTabSz="286984" latinLnBrk="0">
      <a:lnSpc>
        <a:spcPct val="117999"/>
      </a:lnSpc>
      <a:defRPr sz="1400">
        <a:latin typeface="Helvetica Neue"/>
        <a:ea typeface="Helvetica Neue"/>
        <a:cs typeface="Helvetica Neue"/>
        <a:sym typeface="Helvetica Neue"/>
      </a:defRPr>
    </a:lvl8pPr>
    <a:lvl9pPr indent="1147938" defTabSz="286984" latinLnBrk="0">
      <a:lnSpc>
        <a:spcPct val="117999"/>
      </a:lnSpc>
      <a:defRPr sz="14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892969" y="863947"/>
            <a:ext cx="7358063" cy="1741289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 txBox="1">
            <a:spLocks noGrp="1"/>
          </p:cNvSpPr>
          <p:nvPr>
            <p:ph type="body" sz="quarter" idx="1"/>
          </p:nvPr>
        </p:nvSpPr>
        <p:spPr>
          <a:xfrm>
            <a:off x="892969" y="2652117"/>
            <a:ext cx="7358063" cy="596057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23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23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23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23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23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lIns="57396" tIns="28698" rIns="57396" bIns="28698" anchor="t">
            <a:noAutofit/>
          </a:bodyPr>
          <a:lstStyle/>
          <a:p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bg>
      <p:bgPr>
        <a:solidFill>
          <a:srgbClr val="8BB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138535" y="354955"/>
            <a:ext cx="6861105" cy="3114229"/>
          </a:xfrm>
          <a:prstGeom prst="rect">
            <a:avLst/>
          </a:prstGeom>
        </p:spPr>
        <p:txBody>
          <a:bodyPr lIns="57396" tIns="28698" rIns="57396" bIns="28698" anchor="t">
            <a:noAutofit/>
          </a:bodyPr>
          <a:lstStyle/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892969" y="3542853"/>
            <a:ext cx="7358063" cy="75009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Shape 22"/>
          <p:cNvSpPr txBox="1">
            <a:spLocks noGrp="1"/>
          </p:cNvSpPr>
          <p:nvPr>
            <p:ph type="body" sz="quarter" idx="1"/>
          </p:nvPr>
        </p:nvSpPr>
        <p:spPr>
          <a:xfrm>
            <a:off x="892969" y="4299644"/>
            <a:ext cx="7358063" cy="596057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23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23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23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23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23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pic" sz="quarter" idx="14"/>
          </p:nvPr>
        </p:nvSpPr>
        <p:spPr>
          <a:xfrm>
            <a:off x="7823801" y="0"/>
            <a:ext cx="1322596" cy="968015"/>
          </a:xfrm>
          <a:prstGeom prst="rect">
            <a:avLst/>
          </a:prstGeom>
        </p:spPr>
        <p:txBody>
          <a:bodyPr lIns="57396" tIns="28698" rIns="57396" bIns="28698" anchor="t">
            <a:noAutofit/>
          </a:bodyPr>
          <a:lstStyle/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pic" sz="half" idx="13"/>
          </p:nvPr>
        </p:nvSpPr>
        <p:spPr>
          <a:xfrm>
            <a:off x="4723805" y="336930"/>
            <a:ext cx="3750469" cy="4333131"/>
          </a:xfrm>
          <a:prstGeom prst="rect">
            <a:avLst/>
          </a:prstGeom>
        </p:spPr>
        <p:txBody>
          <a:bodyPr lIns="57396" tIns="28698" rIns="57396" bIns="28698" anchor="t">
            <a:noAutofit/>
          </a:bodyPr>
          <a:lstStyle/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669726" y="334863"/>
            <a:ext cx="3750469" cy="2102941"/>
          </a:xfrm>
          <a:prstGeom prst="rect">
            <a:avLst/>
          </a:prstGeom>
        </p:spPr>
        <p:txBody>
          <a:bodyPr anchor="b"/>
          <a:lstStyle>
            <a:lvl1pPr>
              <a:defRPr sz="3800"/>
            </a:lvl1pPr>
          </a:lstStyle>
          <a:p>
            <a:r>
              <a:t>Title Text</a:t>
            </a:r>
          </a:p>
        </p:txBody>
      </p:sp>
      <p:sp>
        <p:nvSpPr>
          <p:cNvPr id="41" name="Shape 41"/>
          <p:cNvSpPr txBox="1">
            <a:spLocks noGrp="1"/>
          </p:cNvSpPr>
          <p:nvPr>
            <p:ph type="body" sz="quarter" idx="1"/>
          </p:nvPr>
        </p:nvSpPr>
        <p:spPr>
          <a:xfrm>
            <a:off x="669726" y="2491383"/>
            <a:ext cx="3750469" cy="2169914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23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23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23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23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23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" name="Shape 42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0" name="Shape 50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" name="Shape 59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/>
          </p:cNvSpPr>
          <p:nvPr>
            <p:ph type="pic" sz="half" idx="13"/>
          </p:nvPr>
        </p:nvSpPr>
        <p:spPr>
          <a:xfrm>
            <a:off x="4723805" y="1366242"/>
            <a:ext cx="3750469" cy="3315146"/>
          </a:xfrm>
          <a:prstGeom prst="rect">
            <a:avLst/>
          </a:prstGeom>
        </p:spPr>
        <p:txBody>
          <a:bodyPr lIns="57396" tIns="28698" rIns="57396" bIns="28698" anchor="t">
            <a:noAutofit/>
          </a:bodyPr>
          <a:lstStyle/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8" name="Shape 68"/>
          <p:cNvSpPr txBox="1">
            <a:spLocks noGrp="1"/>
          </p:cNvSpPr>
          <p:nvPr>
            <p:ph type="body" sz="half" idx="1"/>
          </p:nvPr>
        </p:nvSpPr>
        <p:spPr>
          <a:xfrm>
            <a:off x="669726" y="1366242"/>
            <a:ext cx="3750469" cy="3315146"/>
          </a:xfrm>
          <a:prstGeom prst="rect">
            <a:avLst/>
          </a:prstGeom>
        </p:spPr>
        <p:txBody>
          <a:bodyPr/>
          <a:lstStyle>
            <a:lvl1pPr marL="215238" indent="-215238">
              <a:spcBef>
                <a:spcPts val="2009"/>
              </a:spcBef>
              <a:buClrTx/>
              <a:defRPr sz="1800"/>
            </a:lvl1pPr>
            <a:lvl2pPr marL="430477" indent="-215238">
              <a:spcBef>
                <a:spcPts val="2009"/>
              </a:spcBef>
              <a:buClrTx/>
              <a:defRPr sz="1800"/>
            </a:lvl2pPr>
            <a:lvl3pPr marL="645715" indent="-215238">
              <a:spcBef>
                <a:spcPts val="2009"/>
              </a:spcBef>
              <a:buClrTx/>
              <a:defRPr sz="1800"/>
            </a:lvl3pPr>
            <a:lvl4pPr marL="860953" indent="-215238">
              <a:spcBef>
                <a:spcPts val="2009"/>
              </a:spcBef>
              <a:buClrTx/>
              <a:defRPr sz="1800"/>
            </a:lvl4pPr>
            <a:lvl5pPr marL="1076192" indent="-215238">
              <a:spcBef>
                <a:spcPts val="2009"/>
              </a:spcBef>
              <a:buClrTx/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9" name="Shape 69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669727" y="669727"/>
            <a:ext cx="7804547" cy="3804047"/>
          </a:xfrm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Shape 77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bg>
      <p:bgPr>
        <a:solidFill>
          <a:srgbClr val="A8D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/>
          </p:cNvSpPr>
          <p:nvPr>
            <p:ph type="pic" sz="quarter" idx="13"/>
          </p:nvPr>
        </p:nvSpPr>
        <p:spPr>
          <a:xfrm>
            <a:off x="4732734" y="2618631"/>
            <a:ext cx="3750469" cy="2056061"/>
          </a:xfrm>
          <a:prstGeom prst="rect">
            <a:avLst/>
          </a:prstGeom>
        </p:spPr>
        <p:txBody>
          <a:bodyPr lIns="57396" tIns="28698" rIns="57396" bIns="28698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quarter" idx="14"/>
          </p:nvPr>
        </p:nvSpPr>
        <p:spPr>
          <a:xfrm>
            <a:off x="4732734" y="334863"/>
            <a:ext cx="3750469" cy="2056061"/>
          </a:xfrm>
          <a:prstGeom prst="rect">
            <a:avLst/>
          </a:prstGeom>
        </p:spPr>
        <p:txBody>
          <a:bodyPr lIns="57396" tIns="28698" rIns="57396" bIns="28698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pic" sz="half" idx="15"/>
          </p:nvPr>
        </p:nvSpPr>
        <p:spPr>
          <a:xfrm>
            <a:off x="669726" y="334863"/>
            <a:ext cx="3750469" cy="4339828"/>
          </a:xfrm>
          <a:prstGeom prst="rect">
            <a:avLst/>
          </a:prstGeom>
        </p:spPr>
        <p:txBody>
          <a:bodyPr lIns="57396" tIns="28698" rIns="57396" bIns="28698" anchor="t">
            <a:noAutofit/>
          </a:bodyPr>
          <a:lstStyle/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body" sz="quarter" idx="13"/>
          </p:nvPr>
        </p:nvSpPr>
        <p:spPr>
          <a:xfrm>
            <a:off x="892969" y="3355330"/>
            <a:ext cx="7358063" cy="295229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1500" i="1"/>
            </a:lvl1pPr>
          </a:lstStyle>
          <a:p>
            <a:r>
              <a:t>–Johnny Appleseed</a:t>
            </a:r>
          </a:p>
        </p:txBody>
      </p:sp>
      <p:sp>
        <p:nvSpPr>
          <p:cNvPr id="95" name="Shape 95"/>
          <p:cNvSpPr txBox="1">
            <a:spLocks noGrp="1"/>
          </p:cNvSpPr>
          <p:nvPr>
            <p:ph type="body" sz="quarter" idx="14"/>
          </p:nvPr>
        </p:nvSpPr>
        <p:spPr>
          <a:xfrm>
            <a:off x="892969" y="2239113"/>
            <a:ext cx="7358063" cy="38756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21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6" name="Shape 96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title"/>
          </p:nvPr>
        </p:nvSpPr>
        <p:spPr>
          <a:xfrm>
            <a:off x="669727" y="133945"/>
            <a:ext cx="7804547" cy="1138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1887" tIns="31887" rIns="31887" bIns="31887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69727" y="1366242"/>
            <a:ext cx="7804547" cy="3315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1887" tIns="31887" rIns="31887" bIns="31887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 txBox="1">
            <a:spLocks noGrp="1"/>
          </p:cNvSpPr>
          <p:nvPr>
            <p:ph type="sldNum" sz="quarter" idx="2"/>
          </p:nvPr>
        </p:nvSpPr>
        <p:spPr>
          <a:xfrm>
            <a:off x="4468557" y="4902398"/>
            <a:ext cx="202124" cy="218285"/>
          </a:xfrm>
          <a:prstGeom prst="rect">
            <a:avLst/>
          </a:prstGeom>
          <a:ln w="12700">
            <a:miter lim="400000"/>
          </a:ln>
        </p:spPr>
        <p:txBody>
          <a:bodyPr wrap="none" lIns="31887" tIns="31887" rIns="31887" bIns="31887">
            <a:spAutoFit/>
          </a:bodyPr>
          <a:lstStyle>
            <a:lvl1pPr>
              <a:defRPr sz="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ransition xmlns:p14="http://schemas.microsoft.com/office/powerpoint/2010/main" spd="med"/>
  <p:txStyles>
    <p:titleStyle>
      <a:lvl1pPr marL="0" marR="0" indent="0" algn="ctr" defTabSz="36670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36670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36670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36670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36670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36670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36670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36670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36670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279013" marR="0" indent="-279013" algn="l" defTabSz="366702" rtl="0" latinLnBrk="0">
        <a:lnSpc>
          <a:spcPct val="100000"/>
        </a:lnSpc>
        <a:spcBef>
          <a:spcPts val="2636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558025" marR="0" indent="-279013" algn="l" defTabSz="366702" rtl="0" latinLnBrk="0">
        <a:lnSpc>
          <a:spcPct val="100000"/>
        </a:lnSpc>
        <a:spcBef>
          <a:spcPts val="2636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837038" marR="0" indent="-279013" algn="l" defTabSz="366702" rtl="0" latinLnBrk="0">
        <a:lnSpc>
          <a:spcPct val="100000"/>
        </a:lnSpc>
        <a:spcBef>
          <a:spcPts val="2636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116051" marR="0" indent="-279013" algn="l" defTabSz="366702" rtl="0" latinLnBrk="0">
        <a:lnSpc>
          <a:spcPct val="100000"/>
        </a:lnSpc>
        <a:spcBef>
          <a:spcPts val="2636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395063" marR="0" indent="-279013" algn="l" defTabSz="366702" rtl="0" latinLnBrk="0">
        <a:lnSpc>
          <a:spcPct val="100000"/>
        </a:lnSpc>
        <a:spcBef>
          <a:spcPts val="2636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674076" marR="0" indent="-279013" algn="l" defTabSz="366702" rtl="0" latinLnBrk="0">
        <a:lnSpc>
          <a:spcPct val="100000"/>
        </a:lnSpc>
        <a:spcBef>
          <a:spcPts val="2636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1953089" marR="0" indent="-279013" algn="l" defTabSz="366702" rtl="0" latinLnBrk="0">
        <a:lnSpc>
          <a:spcPct val="100000"/>
        </a:lnSpc>
        <a:spcBef>
          <a:spcPts val="2636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232101" marR="0" indent="-279013" algn="l" defTabSz="366702" rtl="0" latinLnBrk="0">
        <a:lnSpc>
          <a:spcPct val="100000"/>
        </a:lnSpc>
        <a:spcBef>
          <a:spcPts val="2636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511114" marR="0" indent="-279013" algn="l" defTabSz="366702" rtl="0" latinLnBrk="0">
        <a:lnSpc>
          <a:spcPct val="100000"/>
        </a:lnSpc>
        <a:spcBef>
          <a:spcPts val="2636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36670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43492" algn="ctr" defTabSz="36670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286984" algn="ctr" defTabSz="36670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430477" algn="ctr" defTabSz="36670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573969" algn="ctr" defTabSz="36670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717461" algn="ctr" defTabSz="36670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860953" algn="ctr" defTabSz="36670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004446" algn="ctr" defTabSz="36670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147938" algn="ctr" defTabSz="36670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png"/><Relationship Id="rId5" Type="http://schemas.microsoft.com/office/2007/relationships/hdphoto" Target="../media/hdphoto4.wdp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3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3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microsoft.com/office/2007/relationships/hdphoto" Target="../media/hdphoto7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hyperlink" Target="mailto:gordon.evans@uhb.nhs.uk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>
            <a:spLocks noGrp="1"/>
          </p:cNvSpPr>
          <p:nvPr>
            <p:ph type="body" sz="quarter" idx="1"/>
          </p:nvPr>
        </p:nvSpPr>
        <p:spPr>
          <a:xfrm>
            <a:off x="1701309" y="2629959"/>
            <a:ext cx="6012649" cy="124762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DB6B64"/>
                </a:solidFill>
              </a:defRPr>
            </a:lvl1pPr>
          </a:lstStyle>
          <a:p>
            <a:pPr algn="l"/>
            <a:r>
              <a:rPr sz="3000" i="1" dirty="0" smtClean="0">
                <a:solidFill>
                  <a:srgbClr val="008000"/>
                </a:solidFill>
                <a:latin typeface="Helvetica Light"/>
                <a:cs typeface="Helvetica Light"/>
              </a:rPr>
              <a:t>A </a:t>
            </a:r>
            <a:r>
              <a:rPr sz="3000" i="1" dirty="0">
                <a:solidFill>
                  <a:srgbClr val="008000"/>
                </a:solidFill>
                <a:latin typeface="Helvetica Light"/>
                <a:cs typeface="Helvetica Light"/>
              </a:rPr>
              <a:t>Guide </a:t>
            </a:r>
            <a:r>
              <a:rPr sz="3000" i="1" dirty="0" smtClean="0">
                <a:solidFill>
                  <a:srgbClr val="008000"/>
                </a:solidFill>
                <a:latin typeface="Helvetica Light"/>
                <a:cs typeface="Helvetica Light"/>
              </a:rPr>
              <a:t>To</a:t>
            </a:r>
            <a:r>
              <a:rPr lang="en-GB" sz="3000" i="1" dirty="0" smtClean="0">
                <a:solidFill>
                  <a:srgbClr val="008000"/>
                </a:solidFill>
                <a:latin typeface="Helvetica Light"/>
                <a:cs typeface="Helvetica Light"/>
              </a:rPr>
              <a:t> Living</a:t>
            </a:r>
            <a:r>
              <a:rPr sz="3000" i="1" dirty="0" smtClean="0">
                <a:solidFill>
                  <a:srgbClr val="008000"/>
                </a:solidFill>
                <a:latin typeface="Helvetica Light"/>
                <a:cs typeface="Helvetica Light"/>
              </a:rPr>
              <a:t> </a:t>
            </a:r>
            <a:r>
              <a:rPr sz="3000" i="1" dirty="0">
                <a:solidFill>
                  <a:srgbClr val="008000"/>
                </a:solidFill>
                <a:latin typeface="Helvetica Light"/>
                <a:cs typeface="Helvetica Light"/>
              </a:rPr>
              <a:t>Donor Kidney </a:t>
            </a:r>
            <a:r>
              <a:rPr sz="3000" i="1" dirty="0" smtClean="0">
                <a:solidFill>
                  <a:srgbClr val="008000"/>
                </a:solidFill>
                <a:latin typeface="Helvetica Light"/>
                <a:cs typeface="Helvetica Light"/>
              </a:rPr>
              <a:t>Transplantation</a:t>
            </a:r>
            <a:endParaRPr lang="en-GB" sz="3000" i="1" dirty="0" smtClean="0">
              <a:solidFill>
                <a:srgbClr val="008000"/>
              </a:solidFill>
              <a:latin typeface="Helvetica Light"/>
              <a:cs typeface="Helvetica Light"/>
            </a:endParaRPr>
          </a:p>
          <a:p>
            <a:pPr algn="l"/>
            <a:r>
              <a:rPr lang="en-GB" b="1" dirty="0" smtClean="0">
                <a:solidFill>
                  <a:srgbClr val="008000"/>
                </a:solidFill>
              </a:rPr>
              <a:t/>
            </a:r>
            <a:br>
              <a:rPr lang="en-GB" b="1" dirty="0" smtClean="0">
                <a:solidFill>
                  <a:srgbClr val="008000"/>
                </a:solidFill>
              </a:rPr>
            </a:br>
            <a:r>
              <a:rPr lang="en-GB" b="1" dirty="0" smtClean="0">
                <a:solidFill>
                  <a:srgbClr val="008000"/>
                </a:solidFill>
              </a:rPr>
              <a:t>Gordon Evans</a:t>
            </a:r>
          </a:p>
          <a:p>
            <a:pPr algn="l"/>
            <a:r>
              <a:rPr lang="en-GB" dirty="0" smtClean="0">
                <a:solidFill>
                  <a:srgbClr val="008000"/>
                </a:solidFill>
              </a:rPr>
              <a:t>Operating Department Practitioner</a:t>
            </a:r>
            <a:endParaRPr dirty="0">
              <a:solidFill>
                <a:srgbClr val="008000"/>
              </a:solidFill>
            </a:endParaRPr>
          </a:p>
        </p:txBody>
      </p:sp>
      <p:pic>
        <p:nvPicPr>
          <p:cNvPr id="6" name="Picture 5" descr="TLC log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2536" y="488312"/>
            <a:ext cx="6079036" cy="208553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picking area.jpg"/>
          <p:cNvPicPr>
            <a:picLocks noGrp="1" noChangeAspect="1"/>
          </p:cNvPicPr>
          <p:nvPr>
            <p:ph type="pic" idx="13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1964" r="-11964"/>
          <a:stretch>
            <a:fillRect/>
          </a:stretch>
        </p:blipFill>
        <p:spPr>
          <a:xfrm>
            <a:off x="461113" y="387476"/>
            <a:ext cx="8279758" cy="3758150"/>
          </a:xfrm>
          <a:prstGeom prst="rect">
            <a:avLst/>
          </a:prstGeom>
        </p:spPr>
      </p:pic>
      <p:sp>
        <p:nvSpPr>
          <p:cNvPr id="166" name="Shape 166"/>
          <p:cNvSpPr txBox="1">
            <a:spLocks noGrp="1"/>
          </p:cNvSpPr>
          <p:nvPr>
            <p:ph type="body" sz="quarter" idx="1"/>
          </p:nvPr>
        </p:nvSpPr>
        <p:spPr>
          <a:xfrm>
            <a:off x="694528" y="4371876"/>
            <a:ext cx="7847903" cy="596057"/>
          </a:xfrm>
          <a:prstGeom prst="rect">
            <a:avLst/>
          </a:prstGeom>
        </p:spPr>
        <p:txBody>
          <a:bodyPr>
            <a:noAutofit/>
          </a:bodyPr>
          <a:lstStyle>
            <a:lvl1pPr defTabSz="356362">
              <a:defRPr sz="2257"/>
            </a:lvl1pPr>
          </a:lstStyle>
          <a:p>
            <a:r>
              <a:rPr sz="1500" dirty="0">
                <a:solidFill>
                  <a:srgbClr val="008000"/>
                </a:solidFill>
              </a:rPr>
              <a:t>The picking area consists of a stainless steel trolley, surgical instruments/consumables, drip stand, bowl stand, suction unit and if available a light source.</a:t>
            </a:r>
          </a:p>
        </p:txBody>
      </p:sp>
      <p:pic>
        <p:nvPicPr>
          <p:cNvPr id="167" name="tlc pictur.png"/>
          <p:cNvPicPr>
            <a:picLocks noGrp="1" noChangeAspect="1"/>
          </p:cNvPicPr>
          <p:nvPr>
            <p:ph type="pic" idx="14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053" r="-18053"/>
          <a:stretch>
            <a:fillRect/>
          </a:stretch>
        </p:blipFill>
        <p:spPr>
          <a:xfrm>
            <a:off x="7826335" y="0"/>
            <a:ext cx="1317529" cy="96801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maryland.jpg"/>
          <p:cNvPicPr>
            <a:picLocks noGrp="1" noChangeAspect="1"/>
          </p:cNvPicPr>
          <p:nvPr>
            <p:ph type="pic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3438" r="-23438"/>
          <a:stretch>
            <a:fillRect/>
          </a:stretch>
        </p:blipFill>
        <p:spPr>
          <a:xfrm>
            <a:off x="369360" y="1195624"/>
            <a:ext cx="3432649" cy="1558066"/>
          </a:xfrm>
          <a:prstGeom prst="rect">
            <a:avLst/>
          </a:prstGeom>
        </p:spPr>
      </p:pic>
      <p:pic>
        <p:nvPicPr>
          <p:cNvPr id="170" name="endo gia.jpe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5769" y="2437913"/>
            <a:ext cx="2775179" cy="12596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vascular reloads.pdf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2245" t="10159" r="9550" b="10159"/>
          <a:stretch>
            <a:fillRect/>
          </a:stretch>
        </p:blipFill>
        <p:spPr>
          <a:xfrm rot="5400000">
            <a:off x="1593500" y="2768350"/>
            <a:ext cx="1259715" cy="27751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72" name="Shape 172"/>
          <p:cNvSpPr txBox="1"/>
          <p:nvPr/>
        </p:nvSpPr>
        <p:spPr>
          <a:xfrm>
            <a:off x="4377507" y="1149477"/>
            <a:ext cx="4140389" cy="1264725"/>
          </a:xfrm>
          <a:prstGeom prst="rect">
            <a:avLst/>
          </a:prstGeom>
          <a:solidFill>
            <a:srgbClr val="DA6B6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1887" tIns="31887" rIns="31887" bIns="31887" anchor="ctr">
            <a:spAutoFit/>
          </a:bodyPr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300" dirty="0"/>
              <a:t>Ligasure: Laparoscopic Sealer/Divider:</a:t>
            </a:r>
          </a:p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300" dirty="0"/>
              <a:t>either the Dolphin tip or Maryland can be successfully used for the donor nephrectomy.  Made by medtronic/Covidien,</a:t>
            </a:r>
          </a:p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300" dirty="0"/>
              <a:t>Marland ref: LF1937</a:t>
            </a:r>
          </a:p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300" dirty="0"/>
              <a:t>Dolphin ref: LS1500</a:t>
            </a:r>
          </a:p>
        </p:txBody>
      </p:sp>
      <p:sp>
        <p:nvSpPr>
          <p:cNvPr id="173" name="Shape 173"/>
          <p:cNvSpPr txBox="1"/>
          <p:nvPr/>
        </p:nvSpPr>
        <p:spPr>
          <a:xfrm>
            <a:off x="2687013" y="113957"/>
            <a:ext cx="3769975" cy="987726"/>
          </a:xfrm>
          <a:prstGeom prst="rect">
            <a:avLst/>
          </a:prstGeom>
          <a:solidFill>
            <a:srgbClr val="16907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1887" tIns="31887" rIns="31887" bIns="31887" anchor="ctr">
            <a:spAutoFit/>
          </a:bodyPr>
          <a:lstStyle>
            <a:lvl1pPr>
              <a:defRPr sz="3000" b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rPr dirty="0"/>
              <a:t>Donor Nephrectomy: </a:t>
            </a:r>
            <a:endParaRPr lang="en-GB" dirty="0"/>
          </a:p>
          <a:p>
            <a:r>
              <a:rPr dirty="0"/>
              <a:t>Essential Purchases</a:t>
            </a:r>
          </a:p>
        </p:txBody>
      </p:sp>
      <p:sp>
        <p:nvSpPr>
          <p:cNvPr id="174" name="Shape 174"/>
          <p:cNvSpPr txBox="1"/>
          <p:nvPr/>
        </p:nvSpPr>
        <p:spPr>
          <a:xfrm>
            <a:off x="4377507" y="2487779"/>
            <a:ext cx="4140389" cy="1064671"/>
          </a:xfrm>
          <a:prstGeom prst="rect">
            <a:avLst/>
          </a:prstGeom>
          <a:solidFill>
            <a:srgbClr val="CFB55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1887" tIns="31887" rIns="31887" bIns="31887" anchor="ctr">
            <a:spAutoFit/>
          </a:bodyPr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300" dirty="0"/>
              <a:t>Vascular Stapler by Medronic/Covidien,</a:t>
            </a:r>
          </a:p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300" dirty="0"/>
              <a:t>Ref: 030811</a:t>
            </a:r>
          </a:p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300" dirty="0"/>
              <a:t>This product comes preloaded, so additional reloads will need to be purchased.  There is an alternative product by Ethicon</a:t>
            </a:r>
          </a:p>
        </p:txBody>
      </p:sp>
      <p:sp>
        <p:nvSpPr>
          <p:cNvPr id="175" name="Shape 175"/>
          <p:cNvSpPr txBox="1"/>
          <p:nvPr/>
        </p:nvSpPr>
        <p:spPr>
          <a:xfrm>
            <a:off x="4377507" y="3629943"/>
            <a:ext cx="4140389" cy="1264725"/>
          </a:xfrm>
          <a:prstGeom prst="rect">
            <a:avLst/>
          </a:prstGeom>
          <a:solidFill>
            <a:srgbClr val="CFB55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1887" tIns="31887" rIns="31887" bIns="31887" anchor="ctr">
            <a:spAutoFit/>
          </a:bodyPr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300" dirty="0"/>
              <a:t>Vascular Reloads by Medronic/Covidien,</a:t>
            </a:r>
          </a:p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300" dirty="0"/>
              <a:t>Ref: 030805L</a:t>
            </a:r>
          </a:p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300" dirty="0"/>
              <a:t>For each Donor nephrectomy you will require a reload for each vessel and the ureter if desired.  Addition reloads in case of misfires are highly recommended on the side.</a:t>
            </a:r>
          </a:p>
        </p:txBody>
      </p:sp>
      <p:pic>
        <p:nvPicPr>
          <p:cNvPr id="176" name="tlc pictur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70457" y="0"/>
            <a:ext cx="973407" cy="9680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/>
          <p:nvPr/>
        </p:nvSpPr>
        <p:spPr>
          <a:xfrm>
            <a:off x="2704896" y="155059"/>
            <a:ext cx="3734207" cy="987726"/>
          </a:xfrm>
          <a:prstGeom prst="rect">
            <a:avLst/>
          </a:prstGeom>
          <a:solidFill>
            <a:srgbClr val="16907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1887" tIns="31887" rIns="31887" bIns="31887" anchor="ctr">
            <a:spAutoFit/>
          </a:bodyPr>
          <a:lstStyle>
            <a:lvl1pPr>
              <a:defRPr sz="3000" b="0"/>
            </a:lvl1pPr>
          </a:lstStyle>
          <a:p>
            <a:r>
              <a:rPr dirty="0">
                <a:latin typeface="+mn-lt"/>
              </a:rPr>
              <a:t>Donor Nephrectomy: </a:t>
            </a:r>
            <a:endParaRPr lang="en-GB" dirty="0">
              <a:latin typeface="+mn-lt"/>
            </a:endParaRPr>
          </a:p>
          <a:p>
            <a:r>
              <a:rPr dirty="0">
                <a:latin typeface="+mn-lt"/>
              </a:rPr>
              <a:t>Desirable Items</a:t>
            </a:r>
          </a:p>
        </p:txBody>
      </p:sp>
      <p:pic>
        <p:nvPicPr>
          <p:cNvPr id="179" name="gelport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7331" y="1298887"/>
            <a:ext cx="3831403" cy="17390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endo peanut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7331" y="3183194"/>
            <a:ext cx="3831403" cy="1739059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Shape 181"/>
          <p:cNvSpPr txBox="1"/>
          <p:nvPr/>
        </p:nvSpPr>
        <p:spPr>
          <a:xfrm>
            <a:off x="4606550" y="3099971"/>
            <a:ext cx="3924889" cy="1141615"/>
          </a:xfrm>
          <a:prstGeom prst="rect">
            <a:avLst/>
          </a:prstGeom>
          <a:solidFill>
            <a:srgbClr val="CFB55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1887" tIns="31887" rIns="31887" bIns="31887" anchor="ctr">
            <a:spAutoFit/>
          </a:bodyPr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400" dirty="0"/>
              <a:t>Endo Peanut (Covidien/Medtronic):</a:t>
            </a:r>
          </a:p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400" dirty="0"/>
              <a:t> Product reference: 173019</a:t>
            </a:r>
          </a:p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400" dirty="0"/>
              <a:t>Used for blunt dissection, most commonly around the renal vessels.  Not used for every case, but very useful.</a:t>
            </a:r>
          </a:p>
        </p:txBody>
      </p:sp>
      <p:sp>
        <p:nvSpPr>
          <p:cNvPr id="182" name="Shape 182"/>
          <p:cNvSpPr txBox="1"/>
          <p:nvPr/>
        </p:nvSpPr>
        <p:spPr>
          <a:xfrm>
            <a:off x="4606550" y="1301364"/>
            <a:ext cx="3924889" cy="1141615"/>
          </a:xfrm>
          <a:prstGeom prst="rect">
            <a:avLst/>
          </a:prstGeom>
          <a:solidFill>
            <a:srgbClr val="D86B6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1887" tIns="31887" rIns="31887" bIns="31887" anchor="ctr">
            <a:spAutoFit/>
          </a:bodyPr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400" dirty="0"/>
              <a:t>Hand Port, Applied Medical</a:t>
            </a:r>
          </a:p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400" dirty="0"/>
              <a:t>Product Ref: C8XX2</a:t>
            </a:r>
          </a:p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400" dirty="0"/>
              <a:t>Extremely useful product for creating a seal around the surgeons hand.  Additional benefit of increasing operating space in slim donors.</a:t>
            </a:r>
          </a:p>
        </p:txBody>
      </p:sp>
      <p:pic>
        <p:nvPicPr>
          <p:cNvPr id="183" name="tlc pictur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58066" y="0"/>
            <a:ext cx="962169" cy="9680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>
            <a:spLocks noGrp="1"/>
          </p:cNvSpPr>
          <p:nvPr>
            <p:ph type="title"/>
          </p:nvPr>
        </p:nvSpPr>
        <p:spPr>
          <a:xfrm>
            <a:off x="892969" y="1441062"/>
            <a:ext cx="7358063" cy="1971108"/>
          </a:xfrm>
          <a:prstGeom prst="rect">
            <a:avLst/>
          </a:prstGeom>
        </p:spPr>
        <p:txBody>
          <a:bodyPr>
            <a:noAutofit/>
          </a:bodyPr>
          <a:lstStyle>
            <a:lvl1pPr defTabSz="245363">
              <a:defRPr sz="3359"/>
            </a:lvl1pPr>
          </a:lstStyle>
          <a:p>
            <a:r>
              <a:rPr sz="2300" dirty="0">
                <a:solidFill>
                  <a:srgbClr val="008000"/>
                </a:solidFill>
              </a:rPr>
              <a:t>It is most important to start creating your own instrument trays in order to be able to perform donor kidney transplantation.  These are the instruments you will need….</a:t>
            </a:r>
          </a:p>
        </p:txBody>
      </p:sp>
      <p:pic>
        <p:nvPicPr>
          <p:cNvPr id="186" name="tlc pictur.png"/>
          <p:cNvPicPr>
            <a:picLocks noGrp="1" noChangeAspect="1"/>
          </p:cNvPicPr>
          <p:nvPr>
            <p:ph type="pic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053" r="-18053"/>
          <a:stretch>
            <a:fillRect/>
          </a:stretch>
        </p:blipFill>
        <p:spPr>
          <a:xfrm>
            <a:off x="7826335" y="0"/>
            <a:ext cx="1317529" cy="96801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tlc pictur.png"/>
          <p:cNvPicPr>
            <a:picLocks noGrp="1" noChangeAspect="1"/>
          </p:cNvPicPr>
          <p:nvPr>
            <p:ph type="pic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053" r="-18053"/>
          <a:stretch>
            <a:fillRect/>
          </a:stretch>
        </p:blipFill>
        <p:spPr>
          <a:xfrm>
            <a:off x="7826335" y="0"/>
            <a:ext cx="1317529" cy="968015"/>
          </a:xfrm>
          <a:prstGeom prst="rect">
            <a:avLst/>
          </a:prstGeom>
        </p:spPr>
      </p:pic>
      <p:sp>
        <p:nvSpPr>
          <p:cNvPr id="189" name="Shape 189"/>
          <p:cNvSpPr txBox="1"/>
          <p:nvPr/>
        </p:nvSpPr>
        <p:spPr>
          <a:xfrm>
            <a:off x="3032653" y="1154515"/>
            <a:ext cx="3108491" cy="3246227"/>
          </a:xfrm>
          <a:prstGeom prst="rect">
            <a:avLst/>
          </a:prstGeom>
          <a:solidFill>
            <a:srgbClr val="D3686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1887" tIns="31887" rIns="31887" bIns="31887" anchor="ctr"/>
          <a:lstStyle/>
          <a:p>
            <a:pPr algn="l" defTabSz="286984">
              <a:defRPr sz="3200" b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400" dirty="0" smtClean="0"/>
          </a:p>
          <a:p>
            <a:pPr marL="438448" lvl="1" indent="-438448" algn="l" defTabSz="286984">
              <a:buSzPct val="145000"/>
              <a:buChar char="•"/>
              <a:defRPr sz="3400" b="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1800" dirty="0" smtClean="0"/>
              <a:t>BP Handle NO.4</a:t>
            </a:r>
            <a:endParaRPr sz="1800" dirty="0"/>
          </a:p>
          <a:p>
            <a:pPr marL="438448" lvl="1" indent="-438448" algn="l" defTabSz="286984">
              <a:buSzPct val="145000"/>
              <a:buChar char="•"/>
              <a:defRPr sz="3400" b="0">
                <a:latin typeface="Helvetica"/>
                <a:ea typeface="Helvetica"/>
                <a:cs typeface="Helvetica"/>
                <a:sym typeface="Helvetica"/>
              </a:defRPr>
            </a:pPr>
            <a:r>
              <a:rPr sz="1800" dirty="0" smtClean="0"/>
              <a:t>Mcindoe’s </a:t>
            </a:r>
            <a:r>
              <a:rPr sz="1800" dirty="0"/>
              <a:t>Forcep </a:t>
            </a:r>
            <a:endParaRPr sz="1800" b="1" u="sng" dirty="0"/>
          </a:p>
          <a:p>
            <a:pPr marL="438448" lvl="1" indent="-438448" algn="l" defTabSz="286984">
              <a:buSzPct val="145000"/>
              <a:buChar char="•"/>
              <a:defRPr sz="3400" b="0">
                <a:latin typeface="Helvetica"/>
                <a:ea typeface="Helvetica"/>
                <a:cs typeface="Helvetica"/>
                <a:sym typeface="Helvetica"/>
              </a:defRPr>
            </a:pPr>
            <a:r>
              <a:rPr sz="1800" dirty="0"/>
              <a:t>Debakey Forcep</a:t>
            </a:r>
          </a:p>
          <a:p>
            <a:pPr marL="438448" lvl="1" indent="-438448" algn="l" defTabSz="286984">
              <a:buSzPct val="145000"/>
              <a:buChar char="•"/>
              <a:defRPr sz="3400" b="0">
                <a:latin typeface="Helvetica"/>
                <a:ea typeface="Helvetica"/>
                <a:cs typeface="Helvetica"/>
                <a:sym typeface="Helvetica"/>
              </a:defRPr>
            </a:pPr>
            <a:r>
              <a:rPr sz="1800" dirty="0"/>
              <a:t>Mcindoe Scissors</a:t>
            </a:r>
          </a:p>
          <a:p>
            <a:pPr marL="438448" lvl="1" indent="-438448" algn="l" defTabSz="286984">
              <a:buSzPct val="145000"/>
              <a:buChar char="•"/>
              <a:defRPr sz="3400" b="0">
                <a:latin typeface="Helvetica"/>
                <a:ea typeface="Helvetica"/>
                <a:cs typeface="Helvetica"/>
                <a:sym typeface="Helvetica"/>
              </a:defRPr>
            </a:pPr>
            <a:r>
              <a:rPr sz="1800" dirty="0"/>
              <a:t>Potts Scissors</a:t>
            </a:r>
          </a:p>
          <a:p>
            <a:pPr marL="438448" lvl="1" indent="-438448" algn="l" defTabSz="286984">
              <a:buSzPct val="145000"/>
              <a:buChar char="•"/>
              <a:defRPr sz="3400" b="0">
                <a:latin typeface="Helvetica"/>
                <a:ea typeface="Helvetica"/>
                <a:cs typeface="Helvetica"/>
                <a:sym typeface="Helvetica"/>
              </a:defRPr>
            </a:pPr>
            <a:r>
              <a:rPr sz="1800" dirty="0"/>
              <a:t>Mosquitoe forceps x 10</a:t>
            </a:r>
            <a:endParaRPr sz="1800" b="1" u="sng" dirty="0"/>
          </a:p>
          <a:p>
            <a:pPr marL="438448" lvl="1" indent="-438448" algn="l" defTabSz="286984">
              <a:buSzPct val="145000"/>
              <a:buChar char="•"/>
              <a:defRPr sz="3400" b="0">
                <a:latin typeface="Helvetica"/>
                <a:ea typeface="Helvetica"/>
                <a:cs typeface="Helvetica"/>
                <a:sym typeface="Helvetica"/>
              </a:defRPr>
            </a:pPr>
            <a:r>
              <a:rPr sz="1800" dirty="0"/>
              <a:t>Watson Cheyne Probe</a:t>
            </a:r>
          </a:p>
          <a:p>
            <a:pPr marL="438448" lvl="1" indent="-438448" algn="l" defTabSz="286984">
              <a:buSzPct val="145000"/>
              <a:buChar char="•"/>
              <a:defRPr sz="3400" b="0">
                <a:latin typeface="Helvetica"/>
                <a:ea typeface="Helvetica"/>
                <a:cs typeface="Helvetica"/>
                <a:sym typeface="Helvetica"/>
              </a:defRPr>
            </a:pPr>
            <a:r>
              <a:rPr sz="1800" dirty="0"/>
              <a:t>Mayo needle holder x 2</a:t>
            </a:r>
            <a:endParaRPr sz="1800" b="1" u="sng" dirty="0"/>
          </a:p>
          <a:p>
            <a:pPr marL="438448" lvl="1" indent="-438448" algn="l" defTabSz="286984">
              <a:buSzPct val="145000"/>
              <a:buChar char="•"/>
              <a:defRPr sz="3400" b="0">
                <a:latin typeface="Helvetica"/>
                <a:ea typeface="Helvetica"/>
                <a:cs typeface="Helvetica"/>
                <a:sym typeface="Helvetica"/>
              </a:defRPr>
            </a:pPr>
            <a:r>
              <a:rPr sz="1800" dirty="0"/>
              <a:t>Tibbs Cannula </a:t>
            </a:r>
            <a:endParaRPr sz="1800" b="1" u="sng" dirty="0"/>
          </a:p>
          <a:p>
            <a:pPr marL="438448" lvl="1" indent="-438448" algn="l" defTabSz="286984">
              <a:buSzPct val="145000"/>
              <a:buChar char="•"/>
              <a:defRPr sz="3400" b="0">
                <a:latin typeface="Helvetica"/>
                <a:ea typeface="Helvetica"/>
                <a:cs typeface="Helvetica"/>
                <a:sym typeface="Helvetica"/>
              </a:defRPr>
            </a:pPr>
            <a:r>
              <a:rPr sz="1800" dirty="0"/>
              <a:t>Toffee </a:t>
            </a:r>
            <a:r>
              <a:rPr sz="1800" dirty="0" smtClean="0"/>
              <a:t>Mallet</a:t>
            </a:r>
            <a:endParaRPr lang="en-GB" sz="1800" dirty="0" smtClean="0"/>
          </a:p>
        </p:txBody>
      </p:sp>
      <p:sp>
        <p:nvSpPr>
          <p:cNvPr id="190" name="Shape 190"/>
          <p:cNvSpPr txBox="1"/>
          <p:nvPr/>
        </p:nvSpPr>
        <p:spPr>
          <a:xfrm>
            <a:off x="3047813" y="215818"/>
            <a:ext cx="3048375" cy="526062"/>
          </a:xfrm>
          <a:prstGeom prst="rect">
            <a:avLst/>
          </a:prstGeom>
          <a:solidFill>
            <a:srgbClr val="16907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1887" tIns="31887" rIns="31887" bIns="31887" anchor="ctr">
            <a:spAutoFit/>
          </a:bodyPr>
          <a:lstStyle>
            <a:lvl1pPr>
              <a:defRPr sz="3000" b="0"/>
            </a:lvl1pPr>
          </a:lstStyle>
          <a:p>
            <a:r>
              <a:rPr dirty="0"/>
              <a:t>The Picking Tray: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tlc pictur.png"/>
          <p:cNvPicPr>
            <a:picLocks noGrp="1" noChangeAspect="1"/>
          </p:cNvPicPr>
          <p:nvPr>
            <p:ph type="pic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053" r="-18053"/>
          <a:stretch>
            <a:fillRect/>
          </a:stretch>
        </p:blipFill>
        <p:spPr>
          <a:xfrm>
            <a:off x="7826335" y="0"/>
            <a:ext cx="1317529" cy="968015"/>
          </a:xfrm>
          <a:prstGeom prst="rect">
            <a:avLst/>
          </a:prstGeom>
        </p:spPr>
      </p:pic>
      <p:sp>
        <p:nvSpPr>
          <p:cNvPr id="193" name="Shape 193"/>
          <p:cNvSpPr txBox="1"/>
          <p:nvPr/>
        </p:nvSpPr>
        <p:spPr>
          <a:xfrm>
            <a:off x="2342444" y="173299"/>
            <a:ext cx="4459113" cy="526062"/>
          </a:xfrm>
          <a:prstGeom prst="rect">
            <a:avLst/>
          </a:prstGeom>
          <a:solidFill>
            <a:srgbClr val="16907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1887" tIns="31887" rIns="31887" bIns="31887" anchor="ctr">
            <a:spAutoFit/>
          </a:bodyPr>
          <a:lstStyle>
            <a:lvl1pPr>
              <a:defRPr sz="3000" b="0"/>
            </a:lvl1pPr>
          </a:lstStyle>
          <a:p>
            <a:r>
              <a:rPr dirty="0"/>
              <a:t>The Major Tray Checklist:</a:t>
            </a:r>
          </a:p>
        </p:txBody>
      </p:sp>
      <p:sp>
        <p:nvSpPr>
          <p:cNvPr id="194" name="Shape 194"/>
          <p:cNvSpPr txBox="1"/>
          <p:nvPr/>
        </p:nvSpPr>
        <p:spPr>
          <a:xfrm>
            <a:off x="811962" y="910930"/>
            <a:ext cx="7520077" cy="3702408"/>
          </a:xfrm>
          <a:prstGeom prst="rect">
            <a:avLst/>
          </a:prstGeom>
          <a:solidFill>
            <a:srgbClr val="D1696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1887" tIns="31887" rIns="31887" bIns="31887" numCol="3" spcCol="335669" anchor="ctr"/>
          <a:lstStyle/>
          <a:p>
            <a:pPr marL="215238" indent="-215238" algn="l">
              <a:buFont typeface="Arial"/>
              <a:buChar char="•"/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400" dirty="0"/>
              <a:t>1x Bp Handle No4</a:t>
            </a:r>
          </a:p>
          <a:p>
            <a:pPr marL="215238" indent="-215238" algn="l">
              <a:buFont typeface="Arial"/>
              <a:buChar char="•"/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400" dirty="0"/>
              <a:t>1x BP Handle No3</a:t>
            </a:r>
          </a:p>
          <a:p>
            <a:pPr marL="215238" indent="-215238" algn="l">
              <a:buFont typeface="Arial"/>
              <a:buChar char="•"/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400" dirty="0"/>
              <a:t>  1x BP Handle No3L</a:t>
            </a:r>
          </a:p>
          <a:p>
            <a:pPr marL="215238" indent="-215238" algn="l">
              <a:buFont typeface="Arial"/>
              <a:buChar char="•"/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400" dirty="0"/>
              <a:t>2x Ramsey Heavy Toothed Forcep</a:t>
            </a:r>
          </a:p>
          <a:p>
            <a:pPr marL="215238" indent="-215238" algn="l">
              <a:buFont typeface="Arial"/>
              <a:buChar char="•"/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400" dirty="0"/>
              <a:t>2x Gillies Toothed Forcep</a:t>
            </a:r>
          </a:p>
          <a:p>
            <a:pPr marL="215238" indent="-215238" algn="l">
              <a:buFont typeface="Arial"/>
              <a:buChar char="•"/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400" dirty="0"/>
              <a:t>2x Debakey Forcep 15cm</a:t>
            </a:r>
          </a:p>
          <a:p>
            <a:pPr marL="215238" indent="-215238" algn="l">
              <a:buFont typeface="Arial"/>
              <a:buChar char="•"/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400" dirty="0"/>
              <a:t>2x Debakey forcep 20cm</a:t>
            </a:r>
          </a:p>
          <a:p>
            <a:pPr marL="215238" indent="-215238" algn="l">
              <a:buFont typeface="Arial"/>
              <a:buChar char="•"/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400" dirty="0"/>
              <a:t>3x Sponge Holding Forcep</a:t>
            </a:r>
          </a:p>
          <a:p>
            <a:pPr marL="215238" indent="-215238" algn="l">
              <a:buFont typeface="Arial"/>
              <a:buChar char="•"/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400" dirty="0"/>
              <a:t>1x Nelson Scissors Curved 23cm</a:t>
            </a:r>
          </a:p>
          <a:p>
            <a:pPr marL="215238" indent="-215238" algn="l">
              <a:buFont typeface="Arial"/>
              <a:buChar char="•"/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400" dirty="0"/>
              <a:t>1x Mcindoe Scissor Curved</a:t>
            </a:r>
          </a:p>
          <a:p>
            <a:pPr marL="215238" indent="-215238" algn="l">
              <a:buFont typeface="Arial"/>
              <a:buChar char="•"/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400" dirty="0"/>
              <a:t>1x Mayo scissors </a:t>
            </a:r>
          </a:p>
          <a:p>
            <a:pPr marL="215238" indent="-215238" algn="l">
              <a:buFont typeface="Arial"/>
              <a:buChar char="•"/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400" dirty="0"/>
              <a:t>1x Dressing scissors blunt</a:t>
            </a:r>
          </a:p>
          <a:p>
            <a:pPr marL="215238" indent="-215238" algn="l">
              <a:buFont typeface="Arial"/>
              <a:buChar char="•"/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400" dirty="0"/>
              <a:t>1 x Dressing scissor sharp</a:t>
            </a:r>
          </a:p>
          <a:p>
            <a:pPr marL="215238" indent="-215238" algn="l">
              <a:buFont typeface="Arial"/>
              <a:buChar char="•"/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400" dirty="0"/>
              <a:t>2x Mayo needle holders 23cm</a:t>
            </a:r>
          </a:p>
          <a:p>
            <a:pPr marL="215238" indent="-215238" algn="l">
              <a:buFont typeface="Arial"/>
              <a:buChar char="•"/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400" dirty="0"/>
              <a:t>2x Mayo needle holders 19cm</a:t>
            </a:r>
          </a:p>
          <a:p>
            <a:pPr marL="215238" indent="-215238" algn="l">
              <a:buFont typeface="Arial"/>
              <a:buChar char="•"/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400" dirty="0"/>
              <a:t>2x Mayo needle holders16.5cm </a:t>
            </a:r>
          </a:p>
          <a:p>
            <a:pPr marL="215238" indent="-215238" algn="l">
              <a:buFont typeface="Arial"/>
              <a:buChar char="•"/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400" dirty="0"/>
              <a:t>2x Spencer wells Artery Forcep</a:t>
            </a:r>
          </a:p>
          <a:p>
            <a:pPr marL="215238" indent="-215238" algn="l">
              <a:buFont typeface="Arial"/>
              <a:buChar char="•"/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400" dirty="0"/>
              <a:t>10x Babcock towel clips</a:t>
            </a:r>
          </a:p>
          <a:p>
            <a:pPr marL="215238" indent="-215238" algn="l">
              <a:buFont typeface="Arial"/>
              <a:buChar char="•"/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400" dirty="0"/>
              <a:t>2x Allis forceps</a:t>
            </a:r>
          </a:p>
          <a:p>
            <a:pPr marL="215238" indent="-215238" algn="l">
              <a:buFont typeface="Arial"/>
              <a:buChar char="•"/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400" dirty="0"/>
              <a:t>2x Duval forceps</a:t>
            </a:r>
          </a:p>
          <a:p>
            <a:pPr marL="215238" indent="-215238" algn="l">
              <a:buFont typeface="Arial"/>
              <a:buChar char="•"/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400" dirty="0"/>
              <a:t>2x Littlewood forceps</a:t>
            </a:r>
          </a:p>
          <a:p>
            <a:pPr marL="215238" indent="-215238" algn="l">
              <a:buFont typeface="Arial"/>
              <a:buChar char="•"/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400" dirty="0"/>
              <a:t>2x Lahey Forceps</a:t>
            </a:r>
          </a:p>
          <a:p>
            <a:pPr marL="215238" indent="-215238" algn="l">
              <a:buFont typeface="Arial"/>
              <a:buChar char="•"/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400" dirty="0"/>
              <a:t>6x Dunhill Artery Forceps Crved 18cm</a:t>
            </a:r>
          </a:p>
          <a:p>
            <a:pPr marL="215238" indent="-215238" algn="l">
              <a:buFont typeface="Arial"/>
              <a:buChar char="•"/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400" dirty="0"/>
              <a:t>10x Dunhill Artery forceps curved 12.5cm</a:t>
            </a:r>
          </a:p>
          <a:p>
            <a:pPr marL="215238" indent="-215238" algn="l">
              <a:buFont typeface="Arial"/>
              <a:buChar char="•"/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400" dirty="0"/>
              <a:t>5x Mosquitos Forcep Curved 12.5cm</a:t>
            </a:r>
          </a:p>
          <a:p>
            <a:pPr marL="215238" indent="-215238" algn="l">
              <a:buFont typeface="Arial"/>
              <a:buChar char="•"/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400" dirty="0"/>
              <a:t>2x Czerny Retractors</a:t>
            </a:r>
          </a:p>
          <a:p>
            <a:pPr marL="215238" indent="-215238" algn="l">
              <a:buFont typeface="Arial"/>
              <a:buChar char="•"/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400" dirty="0"/>
              <a:t>2x Langenbeck Retrtactor</a:t>
            </a:r>
          </a:p>
          <a:p>
            <a:pPr marL="215238" indent="-215238" algn="l">
              <a:buFont typeface="Arial"/>
              <a:buChar char="•"/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400" dirty="0"/>
              <a:t>1x Morris Retractor Large</a:t>
            </a:r>
          </a:p>
          <a:p>
            <a:pPr marL="215238" indent="-215238" algn="l">
              <a:buFont typeface="Arial"/>
              <a:buChar char="•"/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400" dirty="0"/>
              <a:t>1x Morris Retractor Medium</a:t>
            </a:r>
          </a:p>
          <a:p>
            <a:pPr marL="215238" indent="-215238" algn="l">
              <a:buFont typeface="Arial"/>
              <a:buChar char="•"/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400" dirty="0"/>
              <a:t>1x Morris retractor Small</a:t>
            </a:r>
          </a:p>
          <a:p>
            <a:pPr marL="215238" indent="-215238" algn="l">
              <a:buFont typeface="Arial"/>
              <a:buChar char="•"/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400" dirty="0"/>
              <a:t>1x Finger switch diathermy blade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fullsizeoutput_45.jpeg"/>
          <p:cNvPicPr>
            <a:picLocks noGrp="1" noChangeAspect="1"/>
          </p:cNvPicPr>
          <p:nvPr>
            <p:ph type="pic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667" r="-16667"/>
          <a:stretch>
            <a:fillRect/>
          </a:stretch>
        </p:blipFill>
        <p:spPr>
          <a:xfrm>
            <a:off x="269713" y="211410"/>
            <a:ext cx="8548355" cy="4808450"/>
          </a:xfrm>
          <a:prstGeom prst="rect">
            <a:avLst/>
          </a:prstGeom>
        </p:spPr>
      </p:pic>
      <p:pic>
        <p:nvPicPr>
          <p:cNvPr id="197" name="tlc pictur.png"/>
          <p:cNvPicPr>
            <a:picLocks noGrp="1" noChangeAspect="1"/>
          </p:cNvPicPr>
          <p:nvPr>
            <p:ph type="pic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053" r="-18053"/>
          <a:stretch>
            <a:fillRect/>
          </a:stretch>
        </p:blipFill>
        <p:spPr>
          <a:xfrm>
            <a:off x="7826335" y="0"/>
            <a:ext cx="1317529" cy="968015"/>
          </a:xfrm>
          <a:prstGeom prst="rect">
            <a:avLst/>
          </a:prstGeom>
        </p:spPr>
      </p:pic>
      <p:sp>
        <p:nvSpPr>
          <p:cNvPr id="198" name="Shape 198"/>
          <p:cNvSpPr txBox="1"/>
          <p:nvPr/>
        </p:nvSpPr>
        <p:spPr>
          <a:xfrm>
            <a:off x="240958" y="3366875"/>
            <a:ext cx="3100159" cy="526062"/>
          </a:xfrm>
          <a:prstGeom prst="rect">
            <a:avLst/>
          </a:prstGeom>
          <a:solidFill>
            <a:srgbClr val="16907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1887" tIns="31887" rIns="31887" bIns="31887" anchor="ctr">
            <a:spAutoFit/>
          </a:bodyPr>
          <a:lstStyle>
            <a:lvl1pPr>
              <a:defRPr sz="3000" b="0"/>
            </a:lvl1pPr>
          </a:lstStyle>
          <a:p>
            <a:r>
              <a:rPr dirty="0"/>
              <a:t>The Major Tray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IMG_1806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6734" y="876404"/>
            <a:ext cx="8580362" cy="359118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00" name="tlc pictur.png"/>
          <p:cNvPicPr>
            <a:picLocks noGrp="1" noChangeAspect="1"/>
          </p:cNvPicPr>
          <p:nvPr>
            <p:ph type="pic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053" r="-18053"/>
          <a:stretch>
            <a:fillRect/>
          </a:stretch>
        </p:blipFill>
        <p:spPr>
          <a:xfrm>
            <a:off x="7826335" y="0"/>
            <a:ext cx="1317529" cy="96801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17778" y="4522288"/>
            <a:ext cx="7885836" cy="273400"/>
          </a:xfrm>
          <a:prstGeom prst="rect">
            <a:avLst/>
          </a:prstGeom>
        </p:spPr>
        <p:txBody>
          <a:bodyPr wrap="square" lIns="57397" tIns="28698" rIns="57397" bIns="28698">
            <a:spAutoFit/>
          </a:bodyPr>
          <a:lstStyle/>
          <a:p>
            <a:r>
              <a:rPr lang="en-US" sz="1400" b="0" dirty="0">
                <a:solidFill>
                  <a:srgbClr val="008000"/>
                </a:solidFill>
              </a:rPr>
              <a:t>This is a 30 degree </a:t>
            </a:r>
            <a:r>
              <a:rPr lang="en-US" sz="1400" b="0" dirty="0" err="1">
                <a:solidFill>
                  <a:srgbClr val="008000"/>
                </a:solidFill>
              </a:rPr>
              <a:t>Endoeye</a:t>
            </a:r>
            <a:r>
              <a:rPr lang="en-US" sz="1400" b="0" dirty="0">
                <a:solidFill>
                  <a:srgbClr val="008000"/>
                </a:solidFill>
              </a:rPr>
              <a:t>, alternative 30 degree scope and light leads are also suitable.</a:t>
            </a:r>
          </a:p>
        </p:txBody>
      </p:sp>
      <p:sp>
        <p:nvSpPr>
          <p:cNvPr id="201" name="Shape 201"/>
          <p:cNvSpPr txBox="1"/>
          <p:nvPr/>
        </p:nvSpPr>
        <p:spPr>
          <a:xfrm>
            <a:off x="2644309" y="105950"/>
            <a:ext cx="3855383" cy="987726"/>
          </a:xfrm>
          <a:prstGeom prst="rect">
            <a:avLst/>
          </a:prstGeom>
          <a:solidFill>
            <a:srgbClr val="16907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1887" tIns="31887" rIns="31887" bIns="31887" anchor="ctr">
            <a:spAutoFit/>
          </a:bodyPr>
          <a:lstStyle>
            <a:lvl1pPr>
              <a:defRPr sz="3000" b="0"/>
            </a:lvl1pPr>
          </a:lstStyle>
          <a:p>
            <a:r>
              <a:rPr dirty="0"/>
              <a:t>30 Degree Scope And </a:t>
            </a:r>
            <a:endParaRPr lang="en-GB" dirty="0"/>
          </a:p>
          <a:p>
            <a:r>
              <a:rPr dirty="0"/>
              <a:t>Light lead/Endoeye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tlc pictur.png"/>
          <p:cNvPicPr>
            <a:picLocks noGrp="1" noChangeAspect="1"/>
          </p:cNvPicPr>
          <p:nvPr>
            <p:ph type="pic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053" r="-18053"/>
          <a:stretch>
            <a:fillRect/>
          </a:stretch>
        </p:blipFill>
        <p:spPr>
          <a:xfrm>
            <a:off x="7826335" y="0"/>
            <a:ext cx="1317529" cy="968015"/>
          </a:xfrm>
          <a:prstGeom prst="rect">
            <a:avLst/>
          </a:prstGeom>
        </p:spPr>
      </p:pic>
      <p:sp>
        <p:nvSpPr>
          <p:cNvPr id="207" name="Shape 207"/>
          <p:cNvSpPr txBox="1"/>
          <p:nvPr/>
        </p:nvSpPr>
        <p:spPr>
          <a:xfrm>
            <a:off x="2178358" y="373854"/>
            <a:ext cx="4787285" cy="526062"/>
          </a:xfrm>
          <a:prstGeom prst="rect">
            <a:avLst/>
          </a:prstGeom>
          <a:solidFill>
            <a:srgbClr val="16907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1887" tIns="31887" rIns="31887" bIns="31887" anchor="ctr">
            <a:spAutoFit/>
          </a:bodyPr>
          <a:lstStyle>
            <a:lvl1pPr>
              <a:defRPr sz="3000" b="0"/>
            </a:lvl1pPr>
          </a:lstStyle>
          <a:p>
            <a:r>
              <a:rPr dirty="0"/>
              <a:t>The Kidney Transplant Tray</a:t>
            </a:r>
          </a:p>
        </p:txBody>
      </p:sp>
      <p:sp>
        <p:nvSpPr>
          <p:cNvPr id="208" name="Shape 208"/>
          <p:cNvSpPr txBox="1"/>
          <p:nvPr/>
        </p:nvSpPr>
        <p:spPr>
          <a:xfrm>
            <a:off x="1052920" y="1138090"/>
            <a:ext cx="6909562" cy="3368949"/>
          </a:xfrm>
          <a:prstGeom prst="rect">
            <a:avLst/>
          </a:prstGeom>
          <a:solidFill>
            <a:srgbClr val="D3686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1887" tIns="31887" rIns="31887" bIns="31887" numCol="1" spcCol="308418" anchor="ctr"/>
          <a:lstStyle/>
          <a:p>
            <a:pPr marL="191821" indent="-191821" algn="l">
              <a:buSzPct val="145000"/>
              <a:buChar char="•"/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800" dirty="0">
                <a:latin typeface="Helvetica"/>
                <a:cs typeface="Helvetica"/>
              </a:rPr>
              <a:t>1x BP Handle No.7</a:t>
            </a:r>
          </a:p>
          <a:p>
            <a:pPr marL="191821" indent="-191821" algn="l">
              <a:buSzPct val="145000"/>
              <a:buChar char="•"/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800" dirty="0">
                <a:latin typeface="Helvetica"/>
                <a:cs typeface="Helvetica"/>
              </a:rPr>
              <a:t>2x 9” Debakey Forcep</a:t>
            </a:r>
          </a:p>
          <a:p>
            <a:pPr marL="191821" indent="-191821" algn="l">
              <a:buSzPct val="145000"/>
              <a:buChar char="•"/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800" dirty="0">
                <a:latin typeface="Helvetica"/>
                <a:cs typeface="Helvetica"/>
              </a:rPr>
              <a:t>1x Mcindoe Forcep</a:t>
            </a:r>
          </a:p>
          <a:p>
            <a:pPr marL="191821" indent="-191821" algn="l">
              <a:buSzPct val="145000"/>
              <a:buChar char="•"/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800" dirty="0">
                <a:latin typeface="Helvetica"/>
                <a:cs typeface="Helvetica"/>
              </a:rPr>
              <a:t>4x12” Fine needle Holders</a:t>
            </a:r>
          </a:p>
          <a:p>
            <a:pPr marL="191821" indent="-191821" algn="l">
              <a:buSzPct val="145000"/>
              <a:buChar char="•"/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800" dirty="0">
                <a:latin typeface="Helvetica"/>
                <a:cs typeface="Helvetica"/>
              </a:rPr>
              <a:t>1x Lahey Forcep</a:t>
            </a:r>
          </a:p>
          <a:p>
            <a:pPr marL="191821" indent="-191821" algn="l">
              <a:buSzPct val="145000"/>
              <a:buChar char="•"/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800" dirty="0">
                <a:latin typeface="Helvetica"/>
                <a:cs typeface="Helvetica"/>
              </a:rPr>
              <a:t>1x Mcindoe Scissor</a:t>
            </a:r>
          </a:p>
          <a:p>
            <a:pPr marL="191821" indent="-191821" algn="l">
              <a:buSzPct val="145000"/>
              <a:buChar char="•"/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800" dirty="0">
                <a:latin typeface="Helvetica"/>
                <a:cs typeface="Helvetica"/>
              </a:rPr>
              <a:t>1x Potts Scissor</a:t>
            </a:r>
          </a:p>
          <a:p>
            <a:pPr marL="191821" indent="-191821" algn="l">
              <a:buSzPct val="145000"/>
              <a:buChar char="•"/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800" dirty="0">
                <a:latin typeface="Helvetica"/>
                <a:cs typeface="Helvetica"/>
              </a:rPr>
              <a:t>5x Straight Mosquitoe</a:t>
            </a:r>
          </a:p>
          <a:p>
            <a:pPr marL="191821" indent="-191821" algn="l">
              <a:buSzPct val="145000"/>
              <a:buChar char="•"/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800" dirty="0">
                <a:latin typeface="Helvetica"/>
                <a:cs typeface="Helvetica"/>
              </a:rPr>
              <a:t>2x Statinski Clamp</a:t>
            </a:r>
          </a:p>
          <a:p>
            <a:pPr marL="191821" indent="-191821" algn="l">
              <a:buSzPct val="145000"/>
              <a:buChar char="•"/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800" dirty="0">
                <a:latin typeface="Helvetica"/>
                <a:cs typeface="Helvetica"/>
              </a:rPr>
              <a:t>2x Peripheral Debakey Clamp</a:t>
            </a:r>
          </a:p>
          <a:p>
            <a:pPr marL="191821" indent="-191821" algn="l">
              <a:buSzPct val="145000"/>
              <a:buChar char="•"/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800" dirty="0">
                <a:latin typeface="Helvetica"/>
                <a:cs typeface="Helvetica"/>
              </a:rPr>
              <a:t>1x Paediactric Reynolds clamp</a:t>
            </a:r>
          </a:p>
          <a:p>
            <a:pPr marL="191821" indent="-191821" algn="l">
              <a:buSzPct val="145000"/>
              <a:buChar char="•"/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800" dirty="0">
                <a:latin typeface="Helvetica"/>
                <a:cs typeface="Helvetica"/>
              </a:rPr>
              <a:t>2x Bulldog/Zeppling/Yassagils</a:t>
            </a:r>
          </a:p>
          <a:p>
            <a:pPr marL="191821" indent="-191821" algn="l">
              <a:buSzPct val="145000"/>
              <a:buChar char="•"/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800" dirty="0">
                <a:latin typeface="Helvetica"/>
                <a:cs typeface="Helvetica"/>
              </a:rPr>
              <a:t>1x Watson Cheyne Probe</a:t>
            </a:r>
          </a:p>
          <a:p>
            <a:pPr marL="191821" indent="-191821" algn="l">
              <a:buSzPct val="145000"/>
              <a:buChar char="•"/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800" dirty="0">
                <a:latin typeface="Helvetica"/>
                <a:cs typeface="Helvetica"/>
              </a:rPr>
              <a:t>1x Nerve Hook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mayo set up for recipient.jpg"/>
          <p:cNvPicPr>
            <a:picLocks noGrp="1" noChangeAspect="1"/>
          </p:cNvPicPr>
          <p:nvPr>
            <p:ph type="pic" idx="13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4681" r="-4681"/>
          <a:stretch>
            <a:fillRect/>
          </a:stretch>
        </p:blipFill>
        <p:spPr>
          <a:xfrm>
            <a:off x="453569" y="700895"/>
            <a:ext cx="8320137" cy="4279439"/>
          </a:xfrm>
          <a:prstGeom prst="rect">
            <a:avLst/>
          </a:prstGeom>
        </p:spPr>
      </p:pic>
      <p:pic>
        <p:nvPicPr>
          <p:cNvPr id="211" name="tlc pictur.png"/>
          <p:cNvPicPr>
            <a:picLocks noGrp="1" noChangeAspect="1"/>
          </p:cNvPicPr>
          <p:nvPr>
            <p:ph type="pic" idx="14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053" r="-18053"/>
          <a:stretch>
            <a:fillRect/>
          </a:stretch>
        </p:blipFill>
        <p:spPr>
          <a:xfrm>
            <a:off x="7826335" y="0"/>
            <a:ext cx="1317529" cy="968015"/>
          </a:xfrm>
          <a:prstGeom prst="rect">
            <a:avLst/>
          </a:prstGeom>
        </p:spPr>
      </p:pic>
      <p:sp>
        <p:nvSpPr>
          <p:cNvPr id="212" name="Shape 212"/>
          <p:cNvSpPr txBox="1"/>
          <p:nvPr/>
        </p:nvSpPr>
        <p:spPr>
          <a:xfrm>
            <a:off x="2178357" y="88261"/>
            <a:ext cx="4787285" cy="526062"/>
          </a:xfrm>
          <a:prstGeom prst="rect">
            <a:avLst/>
          </a:prstGeom>
          <a:solidFill>
            <a:srgbClr val="16907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1887" tIns="31887" rIns="31887" bIns="31887" anchor="ctr">
            <a:spAutoFit/>
          </a:bodyPr>
          <a:lstStyle>
            <a:lvl1pPr>
              <a:defRPr sz="3000" b="0"/>
            </a:lvl1pPr>
          </a:lstStyle>
          <a:p>
            <a:r>
              <a:rPr dirty="0"/>
              <a:t>The Kidney Transplant Tray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tlc pictur.png"/>
          <p:cNvPicPr>
            <a:picLocks noGrp="1" noChangeAspect="1"/>
          </p:cNvPicPr>
          <p:nvPr>
            <p:ph type="pic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053" r="-18053"/>
          <a:stretch>
            <a:fillRect/>
          </a:stretch>
        </p:blipFill>
        <p:spPr>
          <a:xfrm>
            <a:off x="7826335" y="0"/>
            <a:ext cx="1317529" cy="968015"/>
          </a:xfrm>
          <a:prstGeom prst="rect">
            <a:avLst/>
          </a:prstGeom>
        </p:spPr>
      </p:pic>
      <p:sp>
        <p:nvSpPr>
          <p:cNvPr id="125" name="Shape 125"/>
          <p:cNvSpPr txBox="1"/>
          <p:nvPr/>
        </p:nvSpPr>
        <p:spPr>
          <a:xfrm>
            <a:off x="1928868" y="268593"/>
            <a:ext cx="5286266" cy="526062"/>
          </a:xfrm>
          <a:prstGeom prst="rect">
            <a:avLst/>
          </a:prstGeom>
          <a:solidFill>
            <a:srgbClr val="16907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1887" tIns="31887" rIns="31887" bIns="31887" anchor="ctr">
            <a:spAutoFit/>
          </a:bodyPr>
          <a:lstStyle>
            <a:lvl1pPr>
              <a:defRPr sz="3000" b="0"/>
            </a:lvl1pPr>
          </a:lstStyle>
          <a:p>
            <a:r>
              <a:rPr dirty="0"/>
              <a:t>The Aims Of This Presentation</a:t>
            </a:r>
          </a:p>
        </p:txBody>
      </p:sp>
      <p:sp>
        <p:nvSpPr>
          <p:cNvPr id="126" name="Shape 126"/>
          <p:cNvSpPr txBox="1"/>
          <p:nvPr/>
        </p:nvSpPr>
        <p:spPr>
          <a:xfrm>
            <a:off x="892970" y="1328684"/>
            <a:ext cx="7344918" cy="2402847"/>
          </a:xfrm>
          <a:prstGeom prst="rect">
            <a:avLst/>
          </a:prstGeom>
          <a:solidFill>
            <a:srgbClr val="D96C67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1887" tIns="31887" rIns="31887" bIns="31887">
            <a:normAutofit lnSpcReduction="10000"/>
          </a:bodyPr>
          <a:lstStyle/>
          <a:p>
            <a:pPr marL="285750" indent="-285750" algn="l" defTabSz="326364">
              <a:buSzPct val="145000"/>
              <a:buFont typeface="Arial"/>
              <a:buChar char="•"/>
              <a:defRPr sz="3293" b="0"/>
            </a:pPr>
            <a:r>
              <a:rPr sz="1800" dirty="0" smtClean="0"/>
              <a:t>To </a:t>
            </a:r>
            <a:r>
              <a:rPr sz="1800" dirty="0"/>
              <a:t>give theatre staff a brief overview of Donor Kidney Transplantation</a:t>
            </a:r>
          </a:p>
          <a:p>
            <a:pPr marL="287121" indent="-287121" algn="l" defTabSz="326364">
              <a:buSzPct val="145000"/>
              <a:buChar char="•"/>
              <a:defRPr sz="3293" b="0"/>
            </a:pPr>
            <a:r>
              <a:rPr sz="1800" dirty="0"/>
              <a:t>To provide some insight into how it is surgically performed</a:t>
            </a:r>
          </a:p>
          <a:p>
            <a:pPr marL="287121" indent="-287121" algn="l" defTabSz="326364">
              <a:buSzPct val="145000"/>
              <a:buChar char="•"/>
              <a:defRPr sz="3293" b="0"/>
            </a:pPr>
            <a:r>
              <a:rPr sz="1800" dirty="0"/>
              <a:t>To describe what preparation needs to be done prior to any transplantation.</a:t>
            </a:r>
          </a:p>
          <a:p>
            <a:pPr marL="287121" indent="-287121" algn="l" defTabSz="326364">
              <a:buSzPct val="145000"/>
              <a:buChar char="•"/>
              <a:defRPr sz="3293" b="0"/>
            </a:pPr>
            <a:r>
              <a:rPr sz="1800" dirty="0"/>
              <a:t>Detail how to Create your own Surgical Trays</a:t>
            </a:r>
          </a:p>
          <a:p>
            <a:pPr marL="287121" indent="-287121" algn="l" defTabSz="326364">
              <a:buSzPct val="145000"/>
              <a:buChar char="•"/>
              <a:defRPr sz="3293" b="0"/>
            </a:pPr>
            <a:r>
              <a:rPr sz="1800" dirty="0"/>
              <a:t>List Consumbales that need ordering and purchasing</a:t>
            </a:r>
          </a:p>
          <a:p>
            <a:pPr marL="287121" indent="-287121" algn="l" defTabSz="326364">
              <a:buSzPct val="145000"/>
              <a:buChar char="•"/>
              <a:defRPr sz="3293" b="0"/>
            </a:pPr>
            <a:r>
              <a:rPr sz="1800" dirty="0"/>
              <a:t>Describe how we set up theatre</a:t>
            </a:r>
          </a:p>
          <a:p>
            <a:pPr marL="287121" indent="-287121" algn="l" defTabSz="326364">
              <a:buSzPct val="145000"/>
              <a:buChar char="•"/>
              <a:defRPr sz="3293" b="0"/>
            </a:pPr>
            <a:r>
              <a:rPr sz="1800" dirty="0"/>
              <a:t>Provide Hints and Tips to make the operations go smoothly.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tlc pictur.png"/>
          <p:cNvPicPr>
            <a:picLocks noGrp="1" noChangeAspect="1"/>
          </p:cNvPicPr>
          <p:nvPr>
            <p:ph type="pic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053" r="-18053"/>
          <a:stretch>
            <a:fillRect/>
          </a:stretch>
        </p:blipFill>
        <p:spPr>
          <a:xfrm>
            <a:off x="7826335" y="0"/>
            <a:ext cx="1317529" cy="968015"/>
          </a:xfrm>
          <a:prstGeom prst="rect">
            <a:avLst/>
          </a:prstGeom>
        </p:spPr>
      </p:pic>
      <p:sp>
        <p:nvSpPr>
          <p:cNvPr id="215" name="Shape 215"/>
          <p:cNvSpPr txBox="1"/>
          <p:nvPr/>
        </p:nvSpPr>
        <p:spPr>
          <a:xfrm>
            <a:off x="2327658" y="152039"/>
            <a:ext cx="4488685" cy="526062"/>
          </a:xfrm>
          <a:prstGeom prst="rect">
            <a:avLst/>
          </a:prstGeom>
          <a:solidFill>
            <a:srgbClr val="16907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1887" tIns="31887" rIns="31887" bIns="31887" anchor="ctr">
            <a:spAutoFit/>
          </a:bodyPr>
          <a:lstStyle>
            <a:lvl1pPr>
              <a:defRPr sz="3000" b="0"/>
            </a:lvl1pPr>
          </a:lstStyle>
          <a:p>
            <a:r>
              <a:rPr dirty="0"/>
              <a:t>The Bookwalter </a:t>
            </a:r>
            <a:r>
              <a:rPr lang="en-GB" dirty="0"/>
              <a:t>R</a:t>
            </a:r>
            <a:r>
              <a:rPr dirty="0"/>
              <a:t>etractor </a:t>
            </a:r>
          </a:p>
        </p:txBody>
      </p:sp>
      <p:grpSp>
        <p:nvGrpSpPr>
          <p:cNvPr id="218" name="Group 218"/>
          <p:cNvGrpSpPr/>
          <p:nvPr/>
        </p:nvGrpSpPr>
        <p:grpSpPr>
          <a:xfrm>
            <a:off x="278385" y="970479"/>
            <a:ext cx="8543903" cy="3961753"/>
            <a:chOff x="0" y="0"/>
            <a:chExt cx="9753600" cy="6030241"/>
          </a:xfrm>
        </p:grpSpPr>
        <p:pic>
          <p:nvPicPr>
            <p:cNvPr id="216" name="IMG_1856.jp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753600" cy="54429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7" name="Shape 217"/>
            <p:cNvSpPr/>
            <p:nvPr/>
          </p:nvSpPr>
          <p:spPr>
            <a:xfrm>
              <a:off x="0" y="5519167"/>
              <a:ext cx="9753600" cy="5110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>
                <a:defRPr sz="2000"/>
              </a:lvl1pPr>
            </a:lstStyle>
            <a:p>
              <a:r>
                <a:rPr sz="1800" b="0" dirty="0">
                  <a:solidFill>
                    <a:srgbClr val="008000"/>
                  </a:solidFill>
                </a:rPr>
                <a:t>Alternative retractors can be used e.g Omnitract and Thompson’s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IMG_1859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1187" y="791812"/>
            <a:ext cx="7397845" cy="385316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20" name="tlc pictur.png"/>
          <p:cNvPicPr>
            <a:picLocks noGrp="1" noChangeAspect="1"/>
          </p:cNvPicPr>
          <p:nvPr>
            <p:ph type="pic" idx="14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053" r="-18053"/>
          <a:stretch>
            <a:fillRect/>
          </a:stretch>
        </p:blipFill>
        <p:spPr>
          <a:xfrm>
            <a:off x="7826335" y="0"/>
            <a:ext cx="1317529" cy="968015"/>
          </a:xfrm>
          <a:prstGeom prst="rect">
            <a:avLst/>
          </a:prstGeom>
        </p:spPr>
      </p:pic>
      <p:sp>
        <p:nvSpPr>
          <p:cNvPr id="221" name="Shape 221"/>
          <p:cNvSpPr txBox="1"/>
          <p:nvPr/>
        </p:nvSpPr>
        <p:spPr>
          <a:xfrm>
            <a:off x="2953335" y="205187"/>
            <a:ext cx="3180634" cy="526062"/>
          </a:xfrm>
          <a:prstGeom prst="rect">
            <a:avLst/>
          </a:prstGeom>
          <a:solidFill>
            <a:srgbClr val="16907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1887" tIns="31887" rIns="31887" bIns="31887" anchor="ctr">
            <a:spAutoFit/>
          </a:bodyPr>
          <a:lstStyle>
            <a:lvl1pPr>
              <a:defRPr sz="3000" b="0"/>
            </a:lvl1pPr>
          </a:lstStyle>
          <a:p>
            <a:r>
              <a:rPr dirty="0"/>
              <a:t>Micro Instruments</a:t>
            </a:r>
          </a:p>
        </p:txBody>
      </p:sp>
      <p:sp>
        <p:nvSpPr>
          <p:cNvPr id="2" name="Rectangle 1"/>
          <p:cNvSpPr/>
          <p:nvPr/>
        </p:nvSpPr>
        <p:spPr>
          <a:xfrm>
            <a:off x="1435559" y="4710068"/>
            <a:ext cx="6544400" cy="334955"/>
          </a:xfrm>
          <a:prstGeom prst="rect">
            <a:avLst/>
          </a:prstGeom>
        </p:spPr>
        <p:txBody>
          <a:bodyPr wrap="square" lIns="57397" tIns="28698" rIns="57397" bIns="28698">
            <a:spAutoFit/>
          </a:bodyPr>
          <a:lstStyle/>
          <a:p>
            <a:r>
              <a:rPr lang="en-US" sz="1800" b="0" dirty="0">
                <a:solidFill>
                  <a:srgbClr val="008000"/>
                </a:solidFill>
              </a:rPr>
              <a:t>Essential instrumentation for vascular reconstruction.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tlc pictur.png"/>
          <p:cNvPicPr>
            <a:picLocks noGrp="1" noChangeAspect="1"/>
          </p:cNvPicPr>
          <p:nvPr>
            <p:ph type="pic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053" r="-18053"/>
          <a:stretch>
            <a:fillRect/>
          </a:stretch>
        </p:blipFill>
        <p:spPr>
          <a:xfrm>
            <a:off x="7826335" y="0"/>
            <a:ext cx="1317529" cy="968015"/>
          </a:xfrm>
          <a:prstGeom prst="rect">
            <a:avLst/>
          </a:prstGeom>
        </p:spPr>
      </p:pic>
      <p:sp>
        <p:nvSpPr>
          <p:cNvPr id="227" name="Shape 227"/>
          <p:cNvSpPr txBox="1"/>
          <p:nvPr/>
        </p:nvSpPr>
        <p:spPr>
          <a:xfrm>
            <a:off x="938175" y="1163814"/>
            <a:ext cx="7410298" cy="3777194"/>
          </a:xfrm>
          <a:prstGeom prst="rect">
            <a:avLst/>
          </a:prstGeom>
          <a:solidFill>
            <a:srgbClr val="D1696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1887" tIns="31887" rIns="31887" bIns="31887" anchor="ctr">
            <a:spAutoFit/>
          </a:bodyPr>
          <a:lstStyle/>
          <a:p>
            <a:pPr marL="286984" indent="-286984" algn="l">
              <a:buSzPct val="145000"/>
              <a:buFont typeface="Arial"/>
              <a:buChar char="•"/>
              <a:defRPr sz="27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800" dirty="0">
                <a:latin typeface="Helvetica"/>
                <a:cs typeface="Helvetica"/>
              </a:rPr>
              <a:t>Anaesthetised Patient is catheterised and an infusion of 500 ml is attached to the end of the catheter.</a:t>
            </a:r>
          </a:p>
          <a:p>
            <a:pPr marL="287731" indent="-287731" algn="l">
              <a:buSzPct val="145000"/>
              <a:buChar char="•"/>
              <a:defRPr sz="27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800" dirty="0">
                <a:latin typeface="Helvetica"/>
                <a:cs typeface="Helvetica"/>
              </a:rPr>
              <a:t>Patient is prepped and draped</a:t>
            </a:r>
          </a:p>
          <a:p>
            <a:pPr marL="287731" indent="-287731" algn="l">
              <a:buSzPct val="145000"/>
              <a:buChar char="•"/>
              <a:defRPr sz="27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800" dirty="0">
                <a:latin typeface="Helvetica"/>
                <a:cs typeface="Helvetica"/>
              </a:rPr>
              <a:t>Knife to skin</a:t>
            </a:r>
          </a:p>
          <a:p>
            <a:pPr marL="287731" indent="-287731" algn="l">
              <a:buSzPct val="145000"/>
              <a:buChar char="•"/>
              <a:defRPr sz="27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800" dirty="0">
                <a:latin typeface="Helvetica"/>
                <a:cs typeface="Helvetica"/>
              </a:rPr>
              <a:t>Mobilisation of external iliac vessels</a:t>
            </a:r>
          </a:p>
          <a:p>
            <a:pPr marL="287731" indent="-287731" algn="l">
              <a:buSzPct val="145000"/>
              <a:buChar char="•"/>
              <a:defRPr sz="27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800" dirty="0">
                <a:latin typeface="Helvetica"/>
                <a:cs typeface="Helvetica"/>
              </a:rPr>
              <a:t>Renal vein anastomosed end to side with external lilac vein.</a:t>
            </a:r>
          </a:p>
          <a:p>
            <a:pPr marL="287731" indent="-287731" algn="l">
              <a:buSzPct val="145000"/>
              <a:buChar char="•"/>
              <a:defRPr sz="27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800" dirty="0">
                <a:latin typeface="Helvetica"/>
                <a:cs typeface="Helvetica"/>
              </a:rPr>
              <a:t>Renal artery anastomosed end to side with external iliac artery</a:t>
            </a:r>
          </a:p>
          <a:p>
            <a:pPr marL="287731" indent="-287731" algn="l">
              <a:buSzPct val="145000"/>
              <a:buChar char="•"/>
              <a:defRPr sz="27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800" dirty="0">
                <a:latin typeface="Helvetica"/>
                <a:cs typeface="Helvetica"/>
              </a:rPr>
              <a:t>Clamps removed and blood supply returned to kidney</a:t>
            </a:r>
          </a:p>
          <a:p>
            <a:pPr marL="287731" indent="-287731" algn="l">
              <a:buSzPct val="145000"/>
              <a:buChar char="•"/>
              <a:defRPr sz="27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800" dirty="0">
                <a:latin typeface="Helvetica"/>
                <a:cs typeface="Helvetica"/>
              </a:rPr>
              <a:t>Time of clamps off is recorded</a:t>
            </a:r>
          </a:p>
          <a:p>
            <a:pPr marL="287731" indent="-287731" algn="l">
              <a:buSzPct val="145000"/>
              <a:buChar char="•"/>
              <a:defRPr sz="27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800" dirty="0">
                <a:latin typeface="Helvetica"/>
                <a:cs typeface="Helvetica"/>
              </a:rPr>
              <a:t>Revision of anastomosis if required.</a:t>
            </a:r>
          </a:p>
          <a:p>
            <a:pPr marL="287731" indent="-287731" algn="l">
              <a:buSzPct val="145000"/>
              <a:buChar char="•"/>
              <a:defRPr sz="27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800" dirty="0">
                <a:latin typeface="Helvetica"/>
                <a:cs typeface="Helvetica"/>
              </a:rPr>
              <a:t>Fluffy swabs are used to absorb any leaking from anastomosis.</a:t>
            </a:r>
          </a:p>
          <a:p>
            <a:pPr marL="287731" indent="-287731" algn="l">
              <a:buSzPct val="145000"/>
              <a:buChar char="•"/>
              <a:defRPr sz="27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800" dirty="0">
                <a:latin typeface="Helvetica"/>
                <a:cs typeface="Helvetica"/>
              </a:rPr>
              <a:t>Ureteric implantation to bladder</a:t>
            </a:r>
          </a:p>
          <a:p>
            <a:pPr marL="287731" indent="-287731" algn="l">
              <a:buSzPct val="145000"/>
              <a:buChar char="•"/>
              <a:defRPr sz="27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800" dirty="0">
                <a:latin typeface="Helvetica"/>
                <a:cs typeface="Helvetica"/>
              </a:rPr>
              <a:t>Closure of Skin</a:t>
            </a:r>
          </a:p>
        </p:txBody>
      </p:sp>
      <p:sp>
        <p:nvSpPr>
          <p:cNvPr id="228" name="Shape 228"/>
          <p:cNvSpPr txBox="1"/>
          <p:nvPr/>
        </p:nvSpPr>
        <p:spPr>
          <a:xfrm>
            <a:off x="2605781" y="112541"/>
            <a:ext cx="3932447" cy="987726"/>
          </a:xfrm>
          <a:prstGeom prst="rect">
            <a:avLst/>
          </a:prstGeom>
          <a:solidFill>
            <a:srgbClr val="16907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1887" tIns="31887" rIns="31887" bIns="31887" anchor="ctr">
            <a:spAutoFit/>
          </a:bodyPr>
          <a:lstStyle>
            <a:lvl1pPr>
              <a:defRPr sz="3000" b="0"/>
            </a:lvl1pPr>
          </a:lstStyle>
          <a:p>
            <a:r>
              <a:rPr lang="en-GB" dirty="0"/>
              <a:t>Key Moments In </a:t>
            </a:r>
          </a:p>
          <a:p>
            <a:r>
              <a:rPr lang="en-GB" dirty="0"/>
              <a:t>The Kidney Transplant</a:t>
            </a:r>
            <a:endParaRPr dirty="0"/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tlc pictur.png"/>
          <p:cNvPicPr>
            <a:picLocks noGrp="1" noChangeAspect="1"/>
          </p:cNvPicPr>
          <p:nvPr>
            <p:ph type="pic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053" r="-18053"/>
          <a:stretch>
            <a:fillRect/>
          </a:stretch>
        </p:blipFill>
        <p:spPr>
          <a:xfrm>
            <a:off x="7826335" y="0"/>
            <a:ext cx="1317529" cy="968015"/>
          </a:xfrm>
          <a:prstGeom prst="rect">
            <a:avLst/>
          </a:prstGeom>
        </p:spPr>
      </p:pic>
      <p:sp>
        <p:nvSpPr>
          <p:cNvPr id="231" name="Shape 231"/>
          <p:cNvSpPr txBox="1"/>
          <p:nvPr/>
        </p:nvSpPr>
        <p:spPr>
          <a:xfrm>
            <a:off x="2975271" y="102617"/>
            <a:ext cx="3193459" cy="987726"/>
          </a:xfrm>
          <a:prstGeom prst="rect">
            <a:avLst/>
          </a:prstGeom>
          <a:solidFill>
            <a:srgbClr val="16907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1887" tIns="31887" rIns="31887" bIns="31887" anchor="ctr">
            <a:spAutoFit/>
          </a:bodyPr>
          <a:lstStyle>
            <a:lvl1pPr>
              <a:defRPr sz="3000" b="0"/>
            </a:lvl1pPr>
          </a:lstStyle>
          <a:p>
            <a:r>
              <a:rPr dirty="0"/>
              <a:t>Kidney Transplant </a:t>
            </a:r>
            <a:endParaRPr lang="en-GB" dirty="0"/>
          </a:p>
          <a:p>
            <a:r>
              <a:rPr dirty="0"/>
              <a:t>Key Consumables</a:t>
            </a:r>
          </a:p>
        </p:txBody>
      </p:sp>
      <p:sp>
        <p:nvSpPr>
          <p:cNvPr id="235" name="Shape 235"/>
          <p:cNvSpPr txBox="1"/>
          <p:nvPr/>
        </p:nvSpPr>
        <p:spPr>
          <a:xfrm>
            <a:off x="440372" y="1543872"/>
            <a:ext cx="3202346" cy="2557387"/>
          </a:xfrm>
          <a:prstGeom prst="rect">
            <a:avLst/>
          </a:prstGeom>
          <a:solidFill>
            <a:srgbClr val="D1696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1887" tIns="31887" rIns="31887" bIns="31887" anchor="ctr">
            <a:spAutoFit/>
          </a:bodyPr>
          <a:lstStyle/>
          <a:p>
            <a:pPr marL="322608" indent="-322608" algn="l">
              <a:buSzPct val="145000"/>
              <a:buChar char="•"/>
              <a:defRPr sz="33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800" dirty="0">
                <a:latin typeface="Helvetica"/>
                <a:cs typeface="Helvetica"/>
              </a:rPr>
              <a:t>Aortic Punches ranging in sizes from 4-6mm</a:t>
            </a:r>
          </a:p>
          <a:p>
            <a:pPr marL="322608" indent="-322608" algn="l">
              <a:buSzPct val="145000"/>
              <a:buChar char="•"/>
              <a:defRPr sz="33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800" dirty="0">
                <a:latin typeface="Helvetica"/>
                <a:cs typeface="Helvetica"/>
              </a:rPr>
              <a:t>5-0 Prolene vascular suture ref: w8711</a:t>
            </a:r>
          </a:p>
          <a:p>
            <a:pPr marL="322608" indent="-322608" algn="l">
              <a:buSzPct val="145000"/>
              <a:buChar char="•"/>
              <a:defRPr sz="33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800" dirty="0">
                <a:latin typeface="Helvetica"/>
                <a:cs typeface="Helvetica"/>
              </a:rPr>
              <a:t>6-0 Prolene vascular suter ref: 8711</a:t>
            </a:r>
          </a:p>
          <a:p>
            <a:pPr marL="322608" indent="-322608" algn="l">
              <a:buSzPct val="145000"/>
              <a:buChar char="•"/>
              <a:defRPr sz="33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800" dirty="0">
                <a:latin typeface="Helvetica"/>
                <a:cs typeface="Helvetica"/>
              </a:rPr>
              <a:t>4-0 PDS suture ref: w9109</a:t>
            </a:r>
          </a:p>
          <a:p>
            <a:pPr marL="322608" indent="-322608" algn="l">
              <a:buSzPct val="145000"/>
              <a:buChar char="•"/>
              <a:defRPr sz="33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800" dirty="0">
                <a:latin typeface="Helvetica"/>
                <a:cs typeface="Helvetica"/>
              </a:rPr>
              <a:t>Angled cannula for heparinised saline</a:t>
            </a:r>
          </a:p>
        </p:txBody>
      </p:sp>
      <p:pic>
        <p:nvPicPr>
          <p:cNvPr id="12" name="IMG_20190306_103928558~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25615" y="1569465"/>
            <a:ext cx="5004798" cy="281739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</p:cSld>
  <p:clrMapOvr>
    <a:masterClrMapping/>
  </p:clrMapOvr>
  <p:transition xmlns:p14="http://schemas.microsoft.com/office/powerpoint/2010/main"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tlc pictur.png"/>
          <p:cNvPicPr>
            <a:picLocks noGrp="1" noChangeAspect="1"/>
          </p:cNvPicPr>
          <p:nvPr>
            <p:ph type="pic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053" r="-18053"/>
          <a:stretch>
            <a:fillRect/>
          </a:stretch>
        </p:blipFill>
        <p:spPr>
          <a:xfrm>
            <a:off x="7826335" y="0"/>
            <a:ext cx="1317529" cy="968015"/>
          </a:xfrm>
          <a:prstGeom prst="rect">
            <a:avLst/>
          </a:prstGeom>
        </p:spPr>
      </p:pic>
      <p:sp>
        <p:nvSpPr>
          <p:cNvPr id="238" name="Shape 238"/>
          <p:cNvSpPr txBox="1"/>
          <p:nvPr/>
        </p:nvSpPr>
        <p:spPr>
          <a:xfrm>
            <a:off x="2530437" y="91281"/>
            <a:ext cx="4083125" cy="987726"/>
          </a:xfrm>
          <a:prstGeom prst="rect">
            <a:avLst/>
          </a:prstGeom>
          <a:solidFill>
            <a:srgbClr val="16907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1887" tIns="31887" rIns="31887" bIns="31887" anchor="ctr">
            <a:spAutoFit/>
          </a:bodyPr>
          <a:lstStyle>
            <a:lvl1pPr>
              <a:defRPr sz="3000" b="0"/>
            </a:lvl1pPr>
          </a:lstStyle>
          <a:p>
            <a:r>
              <a:rPr dirty="0"/>
              <a:t>Other Key Preparations </a:t>
            </a:r>
            <a:endParaRPr lang="en-GB" dirty="0"/>
          </a:p>
          <a:p>
            <a:r>
              <a:rPr dirty="0"/>
              <a:t>For Kidney Transplants</a:t>
            </a:r>
          </a:p>
        </p:txBody>
      </p:sp>
      <p:sp>
        <p:nvSpPr>
          <p:cNvPr id="242" name="Shape 242"/>
          <p:cNvSpPr txBox="1"/>
          <p:nvPr/>
        </p:nvSpPr>
        <p:spPr>
          <a:xfrm>
            <a:off x="281200" y="1250569"/>
            <a:ext cx="3517444" cy="2003389"/>
          </a:xfrm>
          <a:prstGeom prst="rect">
            <a:avLst/>
          </a:prstGeom>
          <a:solidFill>
            <a:srgbClr val="D1696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1887" tIns="31887" rIns="31887" bIns="31887" anchor="ctr">
            <a:spAutoFit/>
          </a:bodyPr>
          <a:lstStyle/>
          <a:p>
            <a:pPr marL="322608" indent="-322608" algn="l">
              <a:buSzPct val="145000"/>
              <a:buChar char="•"/>
              <a:defRPr sz="33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800" dirty="0">
                <a:latin typeface="Helvetica"/>
                <a:cs typeface="Helvetica"/>
              </a:rPr>
              <a:t>5 Small raytec swabs opened up to create fluffy swabs</a:t>
            </a:r>
          </a:p>
          <a:p>
            <a:pPr marL="322608" indent="-322608" algn="l">
              <a:buSzPct val="145000"/>
              <a:buChar char="•"/>
              <a:defRPr sz="33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800" dirty="0">
                <a:latin typeface="Helvetica"/>
                <a:cs typeface="Helvetica"/>
              </a:rPr>
              <a:t>5000 i.u Heparin mixed into 500ml Saline.</a:t>
            </a:r>
          </a:p>
          <a:p>
            <a:pPr marL="322608" indent="-322608" algn="l">
              <a:buSzPct val="145000"/>
              <a:buChar char="•"/>
              <a:defRPr sz="33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800" dirty="0">
                <a:latin typeface="Helvetica"/>
                <a:cs typeface="Helvetica"/>
              </a:rPr>
              <a:t>20 ml syringe with angled cannula</a:t>
            </a:r>
          </a:p>
          <a:p>
            <a:pPr marL="322608" indent="-322608" algn="l">
              <a:buSzPct val="145000"/>
              <a:buChar char="•"/>
              <a:defRPr sz="33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800" dirty="0">
                <a:latin typeface="Helvetica"/>
                <a:cs typeface="Helvetica"/>
              </a:rPr>
              <a:t>Sloops for vessels</a:t>
            </a:r>
          </a:p>
        </p:txBody>
      </p:sp>
      <p:pic>
        <p:nvPicPr>
          <p:cNvPr id="8" name="IMG_20190306_110417006~2.jpg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22270" y="1237903"/>
            <a:ext cx="5006900" cy="368024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</p:cSld>
  <p:clrMapOvr>
    <a:masterClrMapping/>
  </p:clrMapOvr>
  <p:transition xmlns:p14="http://schemas.microsoft.com/office/powerpoint/2010/main"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tlc pictur.png"/>
          <p:cNvPicPr>
            <a:picLocks noGrp="1" noChangeAspect="1"/>
          </p:cNvPicPr>
          <p:nvPr>
            <p:ph type="pic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053" r="-18053"/>
          <a:stretch>
            <a:fillRect/>
          </a:stretch>
        </p:blipFill>
        <p:spPr>
          <a:xfrm>
            <a:off x="7826335" y="0"/>
            <a:ext cx="1317529" cy="968015"/>
          </a:xfrm>
          <a:prstGeom prst="rect">
            <a:avLst/>
          </a:prstGeom>
        </p:spPr>
      </p:pic>
      <p:sp>
        <p:nvSpPr>
          <p:cNvPr id="245" name="Shape 245"/>
          <p:cNvSpPr txBox="1"/>
          <p:nvPr/>
        </p:nvSpPr>
        <p:spPr>
          <a:xfrm>
            <a:off x="3218123" y="88261"/>
            <a:ext cx="2707755" cy="526062"/>
          </a:xfrm>
          <a:prstGeom prst="rect">
            <a:avLst/>
          </a:prstGeom>
          <a:solidFill>
            <a:srgbClr val="16907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1887" tIns="31887" rIns="31887" bIns="31887" anchor="ctr">
            <a:spAutoFit/>
          </a:bodyPr>
          <a:lstStyle>
            <a:lvl1pPr>
              <a:defRPr sz="3000" b="0"/>
            </a:lvl1pPr>
          </a:lstStyle>
          <a:p>
            <a:r>
              <a:rPr dirty="0"/>
              <a:t>Contact Details</a:t>
            </a:r>
          </a:p>
        </p:txBody>
      </p:sp>
      <p:sp>
        <p:nvSpPr>
          <p:cNvPr id="246" name="Shape 246"/>
          <p:cNvSpPr txBox="1"/>
          <p:nvPr/>
        </p:nvSpPr>
        <p:spPr>
          <a:xfrm>
            <a:off x="1678474" y="1145426"/>
            <a:ext cx="5787053" cy="2603553"/>
          </a:xfrm>
          <a:prstGeom prst="rect">
            <a:avLst/>
          </a:prstGeom>
          <a:solidFill>
            <a:srgbClr val="D1696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1887" tIns="31887" rIns="31887" bIns="31887" anchor="ctr">
            <a:spAutoFit/>
          </a:bodyPr>
          <a:lstStyle/>
          <a:p>
            <a:pPr>
              <a:defRPr sz="33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3200" dirty="0"/>
              <a:t>For any addition information please view our poster presentations alternatively contact me via email: </a:t>
            </a:r>
            <a:r>
              <a:rPr sz="3200" u="sng" dirty="0">
                <a:hlinkClick r:id="rId3"/>
              </a:rPr>
              <a:t>gordon.evans@uhb.nhs.uk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IMG_4045.jpeg"/>
          <p:cNvPicPr>
            <a:picLocks noGrp="1" noChangeAspect="1"/>
          </p:cNvPicPr>
          <p:nvPr>
            <p:ph type="pic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2618" r="-32618"/>
          <a:stretch>
            <a:fillRect/>
          </a:stretch>
        </p:blipFill>
        <p:spPr>
          <a:xfrm>
            <a:off x="362929" y="270916"/>
            <a:ext cx="8382427" cy="3804750"/>
          </a:xfrm>
          <a:prstGeom prst="rect">
            <a:avLst/>
          </a:prstGeom>
        </p:spPr>
      </p:pic>
      <p:sp>
        <p:nvSpPr>
          <p:cNvPr id="129" name="Shape 129"/>
          <p:cNvSpPr txBox="1">
            <a:spLocks noGrp="1"/>
          </p:cNvSpPr>
          <p:nvPr>
            <p:ph type="body" sz="quarter" idx="1"/>
          </p:nvPr>
        </p:nvSpPr>
        <p:spPr>
          <a:xfrm>
            <a:off x="892969" y="4290779"/>
            <a:ext cx="7358063" cy="64511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1800" dirty="0">
                <a:solidFill>
                  <a:srgbClr val="008000"/>
                </a:solidFill>
              </a:rPr>
              <a:t>The Left kidney is most commonly donated and the patient is positioned Right Lateral, with Jack Knife (kidney break)</a:t>
            </a:r>
          </a:p>
        </p:txBody>
      </p:sp>
      <p:pic>
        <p:nvPicPr>
          <p:cNvPr id="130" name="tlc pictur.png"/>
          <p:cNvPicPr>
            <a:picLocks noGrp="1" noChangeAspect="1"/>
          </p:cNvPicPr>
          <p:nvPr>
            <p:ph type="pic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053" r="-18053"/>
          <a:stretch>
            <a:fillRect/>
          </a:stretch>
        </p:blipFill>
        <p:spPr>
          <a:xfrm>
            <a:off x="7826335" y="0"/>
            <a:ext cx="1317529" cy="968015"/>
          </a:xfrm>
          <a:prstGeom prst="rect">
            <a:avLst/>
          </a:prstGeom>
        </p:spPr>
      </p:pic>
      <p:sp>
        <p:nvSpPr>
          <p:cNvPr id="131" name="Shape 131"/>
          <p:cNvSpPr/>
          <p:nvPr/>
        </p:nvSpPr>
        <p:spPr>
          <a:xfrm flipV="1">
            <a:off x="4466987" y="968015"/>
            <a:ext cx="1" cy="1901336"/>
          </a:xfrm>
          <a:prstGeom prst="line">
            <a:avLst/>
          </a:prstGeom>
          <a:ln w="25400">
            <a:solidFill>
              <a:srgbClr val="FFFFFF"/>
            </a:solidFill>
            <a:miter lim="400000"/>
            <a:headEnd type="triangle"/>
            <a:tailEnd type="triangle"/>
          </a:ln>
        </p:spPr>
        <p:txBody>
          <a:bodyPr lIns="31887" tIns="31887" rIns="31887" bIns="31887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IMG_4024.jpg"/>
          <p:cNvPicPr>
            <a:picLocks noGrp="1" noChangeAspect="1"/>
          </p:cNvPicPr>
          <p:nvPr>
            <p:ph type="pic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350" y="393376"/>
            <a:ext cx="4973459" cy="4514084"/>
          </a:xfrm>
          <a:prstGeom prst="rect">
            <a:avLst/>
          </a:prstGeom>
        </p:spPr>
      </p:pic>
      <p:sp>
        <p:nvSpPr>
          <p:cNvPr id="134" name="Shape 134"/>
          <p:cNvSpPr txBox="1">
            <a:spLocks noGrp="1"/>
          </p:cNvSpPr>
          <p:nvPr>
            <p:ph type="body" sz="half" idx="1"/>
          </p:nvPr>
        </p:nvSpPr>
        <p:spPr>
          <a:xfrm>
            <a:off x="5653012" y="1764610"/>
            <a:ext cx="2753455" cy="1775849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r>
              <a:rPr sz="1800" dirty="0">
                <a:solidFill>
                  <a:srgbClr val="008000"/>
                </a:solidFill>
              </a:rPr>
              <a:t>The Donor Nephrectomy is performed hand assisted laparoscopically through two 10/12mm ports and an incision for the surgeons hand.</a:t>
            </a:r>
          </a:p>
        </p:txBody>
      </p:sp>
      <p:pic>
        <p:nvPicPr>
          <p:cNvPr id="135" name="tlc pictur.png"/>
          <p:cNvPicPr>
            <a:picLocks noGrp="1" noChangeAspect="1"/>
          </p:cNvPicPr>
          <p:nvPr>
            <p:ph type="pic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053" r="-18053"/>
          <a:stretch>
            <a:fillRect/>
          </a:stretch>
        </p:blipFill>
        <p:spPr>
          <a:xfrm>
            <a:off x="7826335" y="0"/>
            <a:ext cx="1317529" cy="96801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32502.jpg"/>
          <p:cNvPicPr>
            <a:picLocks noGrp="1" noChangeAspect="1"/>
          </p:cNvPicPr>
          <p:nvPr>
            <p:ph type="pic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2393" r="-62393"/>
          <a:stretch>
            <a:fillRect/>
          </a:stretch>
        </p:blipFill>
        <p:spPr>
          <a:xfrm>
            <a:off x="1322677" y="446088"/>
            <a:ext cx="9835330" cy="4465596"/>
          </a:xfrm>
          <a:prstGeom prst="rect">
            <a:avLst/>
          </a:prstGeom>
        </p:spPr>
      </p:pic>
      <p:sp>
        <p:nvSpPr>
          <p:cNvPr id="143" name="Shape 143"/>
          <p:cNvSpPr txBox="1">
            <a:spLocks noGrp="1"/>
          </p:cNvSpPr>
          <p:nvPr>
            <p:ph type="body" sz="quarter" idx="1"/>
          </p:nvPr>
        </p:nvSpPr>
        <p:spPr>
          <a:xfrm>
            <a:off x="492898" y="1681453"/>
            <a:ext cx="2751369" cy="1793729"/>
          </a:xfrm>
          <a:prstGeom prst="rect">
            <a:avLst/>
          </a:prstGeom>
        </p:spPr>
        <p:txBody>
          <a:bodyPr>
            <a:noAutofit/>
          </a:bodyPr>
          <a:lstStyle>
            <a:lvl1pPr defTabSz="391414">
              <a:defRPr sz="2479"/>
            </a:lvl1pPr>
          </a:lstStyle>
          <a:p>
            <a:r>
              <a:rPr sz="1800" dirty="0">
                <a:solidFill>
                  <a:srgbClr val="008000"/>
                </a:solidFill>
              </a:rPr>
              <a:t>The Picking Area is set up in close proximity to the surgeons. With a clear path that allows a quick transfer from the patient to the picking trolley. </a:t>
            </a:r>
          </a:p>
        </p:txBody>
      </p:sp>
      <p:pic>
        <p:nvPicPr>
          <p:cNvPr id="144" name="tlc pictur.png"/>
          <p:cNvPicPr>
            <a:picLocks noGrp="1" noChangeAspect="1"/>
          </p:cNvPicPr>
          <p:nvPr>
            <p:ph type="pic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053" r="-18053"/>
          <a:stretch>
            <a:fillRect/>
          </a:stretch>
        </p:blipFill>
        <p:spPr>
          <a:xfrm>
            <a:off x="7826335" y="0"/>
            <a:ext cx="1317529" cy="96801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tlc pictur.png"/>
          <p:cNvPicPr>
            <a:picLocks noGrp="1" noChangeAspect="1"/>
          </p:cNvPicPr>
          <p:nvPr>
            <p:ph type="pic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053" r="-18053"/>
          <a:stretch>
            <a:fillRect/>
          </a:stretch>
        </p:blipFill>
        <p:spPr>
          <a:xfrm>
            <a:off x="7826335" y="56200"/>
            <a:ext cx="1317529" cy="968015"/>
          </a:xfrm>
          <a:prstGeom prst="rect">
            <a:avLst/>
          </a:prstGeom>
        </p:spPr>
      </p:pic>
      <p:sp>
        <p:nvSpPr>
          <p:cNvPr id="147" name="Shape 147"/>
          <p:cNvSpPr txBox="1"/>
          <p:nvPr/>
        </p:nvSpPr>
        <p:spPr>
          <a:xfrm>
            <a:off x="2562372" y="197578"/>
            <a:ext cx="4019255" cy="987726"/>
          </a:xfrm>
          <a:prstGeom prst="rect">
            <a:avLst/>
          </a:prstGeom>
          <a:solidFill>
            <a:srgbClr val="16907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1887" tIns="31887" rIns="31887" bIns="31887" anchor="ctr">
            <a:spAutoFit/>
          </a:bodyPr>
          <a:lstStyle>
            <a:lvl1pPr>
              <a:defRPr sz="3000" b="0"/>
            </a:lvl1pPr>
          </a:lstStyle>
          <a:p>
            <a:r>
              <a:rPr lang="en-GB" dirty="0"/>
              <a:t> </a:t>
            </a:r>
            <a:r>
              <a:rPr dirty="0"/>
              <a:t>The Day Before Donor </a:t>
            </a:r>
            <a:endParaRPr lang="en-GB" dirty="0"/>
          </a:p>
          <a:p>
            <a:r>
              <a:rPr dirty="0"/>
              <a:t>Kidney Transplantation</a:t>
            </a:r>
            <a:r>
              <a:rPr lang="en-GB" dirty="0"/>
              <a:t>  </a:t>
            </a:r>
            <a:endParaRPr dirty="0"/>
          </a:p>
        </p:txBody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892969" y="1374572"/>
            <a:ext cx="7358063" cy="3537111"/>
          </a:xfrm>
          <a:prstGeom prst="rect">
            <a:avLst/>
          </a:prstGeom>
          <a:solidFill>
            <a:srgbClr val="D96C67"/>
          </a:solidFill>
        </p:spPr>
        <p:txBody>
          <a:bodyPr>
            <a:noAutofit/>
          </a:bodyPr>
          <a:lstStyle/>
          <a:p>
            <a:pPr algn="l" defTabSz="223688">
              <a:defRPr sz="2257"/>
            </a:pPr>
            <a:r>
              <a:rPr sz="1500" dirty="0"/>
              <a:t>In the days leading up to Donor Kidney Transplantation the fluids for cold perfusion and static storage of the Kidney need to be prepared.</a:t>
            </a:r>
          </a:p>
          <a:p>
            <a:pPr algn="l" defTabSz="223688">
              <a:defRPr sz="2257"/>
            </a:pPr>
            <a:endParaRPr sz="1500" dirty="0"/>
          </a:p>
          <a:p>
            <a:pPr algn="l" defTabSz="223688">
              <a:defRPr sz="2257"/>
            </a:pPr>
            <a:r>
              <a:rPr sz="1500" dirty="0"/>
              <a:t>For cold perfusion the following is needed:</a:t>
            </a:r>
          </a:p>
          <a:p>
            <a:pPr marL="196791" indent="-196791" algn="l" defTabSz="223688">
              <a:buSzPct val="145000"/>
              <a:buChar char="•"/>
              <a:defRPr sz="2257"/>
            </a:pPr>
            <a:r>
              <a:rPr sz="1500" dirty="0"/>
              <a:t>2L Cold refrigerated Soltran solution (Baxters) - Alternatively 2L Ringer’s</a:t>
            </a:r>
          </a:p>
          <a:p>
            <a:pPr algn="l" defTabSz="223688">
              <a:defRPr sz="2257"/>
            </a:pPr>
            <a:endParaRPr sz="1500" dirty="0"/>
          </a:p>
          <a:p>
            <a:pPr algn="l" defTabSz="223688">
              <a:defRPr sz="2257"/>
            </a:pPr>
            <a:r>
              <a:rPr sz="1500" dirty="0"/>
              <a:t>For Static Storage of the Kidney the following is needed:</a:t>
            </a:r>
          </a:p>
          <a:p>
            <a:pPr marL="196791" indent="-196791" algn="l" defTabSz="223688">
              <a:buSzPct val="145000"/>
              <a:buChar char="•"/>
              <a:defRPr sz="2257"/>
            </a:pPr>
            <a:r>
              <a:rPr sz="1500" dirty="0"/>
              <a:t>2L Frozen Ringer’s</a:t>
            </a:r>
          </a:p>
          <a:p>
            <a:pPr marL="196791" indent="-196791" algn="l" defTabSz="223688">
              <a:buSzPct val="145000"/>
              <a:buChar char="•"/>
              <a:defRPr sz="2257"/>
            </a:pPr>
            <a:r>
              <a:rPr sz="1500" dirty="0"/>
              <a:t>2L Slushy Ringer’s ( can be substituted for 1L frozen Ringer’s)</a:t>
            </a:r>
          </a:p>
          <a:p>
            <a:pPr marL="196791" indent="-196791" algn="l" defTabSz="223688">
              <a:buSzPct val="145000"/>
              <a:buChar char="•"/>
              <a:defRPr sz="2257"/>
            </a:pPr>
            <a:r>
              <a:rPr sz="1500" dirty="0"/>
              <a:t>2L Cold refrigerated Ringer’s </a:t>
            </a:r>
          </a:p>
          <a:p>
            <a:pPr algn="l" defTabSz="223688">
              <a:defRPr sz="2257"/>
            </a:pPr>
            <a:endParaRPr sz="1500" dirty="0"/>
          </a:p>
          <a:p>
            <a:pPr algn="l" defTabSz="223688">
              <a:defRPr sz="2257"/>
            </a:pPr>
            <a:r>
              <a:rPr sz="1500" dirty="0"/>
              <a:t>*Non sterile ice is also required to maintain the temperature of the static storage.</a:t>
            </a:r>
          </a:p>
          <a:p>
            <a:pPr algn="l" defTabSz="223688">
              <a:defRPr sz="2257"/>
            </a:pPr>
            <a:endParaRPr sz="1500" dirty="0">
              <a:solidFill>
                <a:schemeClr val="tx1"/>
              </a:solidFill>
            </a:endParaRPr>
          </a:p>
          <a:p>
            <a:pPr algn="l" defTabSz="223688">
              <a:defRPr sz="2257">
                <a:solidFill>
                  <a:srgbClr val="000000"/>
                </a:solidFill>
              </a:defRPr>
            </a:pPr>
            <a:r>
              <a:rPr sz="1500" dirty="0">
                <a:solidFill>
                  <a:schemeClr val="tx1"/>
                </a:solidFill>
              </a:rPr>
              <a:t>**It is essential that this step is performed prior to the operating day to avoid cancellation of surger</a:t>
            </a:r>
            <a:r>
              <a:rPr lang="en-GB" sz="1500" dirty="0">
                <a:solidFill>
                  <a:schemeClr val="tx1"/>
                </a:solidFill>
              </a:rPr>
              <a:t>y.</a:t>
            </a:r>
            <a:endParaRPr sz="15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tlc pictur.png"/>
          <p:cNvPicPr>
            <a:picLocks noGrp="1" noChangeAspect="1"/>
          </p:cNvPicPr>
          <p:nvPr>
            <p:ph type="pic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053" r="-18053"/>
          <a:stretch>
            <a:fillRect/>
          </a:stretch>
        </p:blipFill>
        <p:spPr>
          <a:xfrm>
            <a:off x="7826335" y="0"/>
            <a:ext cx="1317529" cy="968015"/>
          </a:xfrm>
          <a:prstGeom prst="rect">
            <a:avLst/>
          </a:prstGeom>
        </p:spPr>
      </p:pic>
      <p:sp>
        <p:nvSpPr>
          <p:cNvPr id="151" name="Shape 151"/>
          <p:cNvSpPr txBox="1"/>
          <p:nvPr/>
        </p:nvSpPr>
        <p:spPr>
          <a:xfrm>
            <a:off x="2411017" y="146808"/>
            <a:ext cx="4321973" cy="897933"/>
          </a:xfrm>
          <a:prstGeom prst="rect">
            <a:avLst/>
          </a:prstGeom>
          <a:solidFill>
            <a:srgbClr val="16907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1887" tIns="31887" rIns="31887" bIns="31887" anchor="ctr">
            <a:spAutoFit/>
          </a:bodyPr>
          <a:lstStyle>
            <a:lvl1pPr>
              <a:defRPr sz="3000" b="0"/>
            </a:lvl1pPr>
          </a:lstStyle>
          <a:p>
            <a:r>
              <a:rPr lang="en-GB" dirty="0"/>
              <a:t>Key Moments in </a:t>
            </a:r>
          </a:p>
          <a:p>
            <a:r>
              <a:rPr dirty="0"/>
              <a:t>The Donor Nephrectomy</a:t>
            </a:r>
          </a:p>
        </p:txBody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469894" y="1106189"/>
            <a:ext cx="8206297" cy="3938509"/>
          </a:xfrm>
          <a:prstGeom prst="rect">
            <a:avLst/>
          </a:prstGeom>
          <a:solidFill>
            <a:srgbClr val="D96C67"/>
          </a:solidFill>
        </p:spPr>
        <p:txBody>
          <a:bodyPr>
            <a:noAutofit/>
          </a:bodyPr>
          <a:lstStyle/>
          <a:p>
            <a:pPr marL="286984" indent="-286984" algn="l" defTabSz="242024">
              <a:buSzPct val="145000"/>
              <a:buFont typeface="Arial"/>
              <a:buChar char="•"/>
              <a:defRPr sz="2442"/>
            </a:pPr>
            <a:r>
              <a:rPr sz="1800" dirty="0"/>
              <a:t>Preparation of surgical instruments</a:t>
            </a:r>
          </a:p>
          <a:p>
            <a:pPr marL="212921" indent="-212921" algn="l" defTabSz="242024">
              <a:buSzPct val="145000"/>
              <a:buChar char="•"/>
              <a:defRPr sz="2442"/>
            </a:pPr>
            <a:r>
              <a:rPr sz="1800" dirty="0"/>
              <a:t>Anaesthetised patient is positioned in the lateral position with Kidney Break</a:t>
            </a:r>
          </a:p>
          <a:p>
            <a:pPr marL="212921" indent="-212921" algn="l" defTabSz="242024">
              <a:buSzPct val="145000"/>
              <a:buChar char="•"/>
              <a:defRPr sz="2442"/>
            </a:pPr>
            <a:r>
              <a:rPr sz="1800" dirty="0"/>
              <a:t>Surgical Prep and draping</a:t>
            </a:r>
          </a:p>
          <a:p>
            <a:pPr marL="212921" indent="-212921" algn="l" defTabSz="242024">
              <a:buSzPct val="145000"/>
              <a:buChar char="•"/>
              <a:defRPr sz="2442"/>
            </a:pPr>
            <a:r>
              <a:rPr sz="1800" dirty="0"/>
              <a:t>Knife to skin</a:t>
            </a:r>
          </a:p>
          <a:p>
            <a:pPr marL="212921" indent="-212921" algn="l" defTabSz="242024">
              <a:buSzPct val="145000"/>
              <a:buChar char="•"/>
              <a:defRPr sz="2442"/>
            </a:pPr>
            <a:r>
              <a:rPr sz="1800" dirty="0"/>
              <a:t>Mobilisation of kidney using ligasure energy device.</a:t>
            </a:r>
          </a:p>
          <a:p>
            <a:pPr marL="212921" indent="-212921" algn="l" defTabSz="242024">
              <a:buSzPct val="145000"/>
              <a:buChar char="•"/>
              <a:defRPr sz="2442"/>
            </a:pPr>
            <a:r>
              <a:rPr sz="1800" dirty="0"/>
              <a:t>Mobilisation of renal vessels and ureter</a:t>
            </a:r>
          </a:p>
          <a:p>
            <a:pPr marL="212921" indent="-212921" algn="l" defTabSz="242024">
              <a:buSzPct val="145000"/>
              <a:buChar char="•"/>
              <a:defRPr sz="2442"/>
            </a:pPr>
            <a:r>
              <a:rPr sz="1800" dirty="0"/>
              <a:t>Preparing of picking table, cold perfusion and static storage.</a:t>
            </a:r>
          </a:p>
          <a:p>
            <a:pPr marL="212921" indent="-212921" algn="l" defTabSz="242024">
              <a:buSzPct val="145000"/>
              <a:buChar char="•"/>
              <a:defRPr sz="2442"/>
            </a:pPr>
            <a:r>
              <a:rPr sz="1800" dirty="0"/>
              <a:t>Stapling/ clipping of ureter</a:t>
            </a:r>
          </a:p>
          <a:p>
            <a:pPr marL="212921" indent="-212921" algn="l" defTabSz="242024">
              <a:buSzPct val="145000"/>
              <a:buChar char="•"/>
              <a:defRPr sz="2442"/>
            </a:pPr>
            <a:r>
              <a:rPr sz="1800" dirty="0"/>
              <a:t>Vascular stapling of renal vessels</a:t>
            </a:r>
          </a:p>
          <a:p>
            <a:pPr marL="212921" indent="-212921" algn="l" defTabSz="242024">
              <a:buSzPct val="145000"/>
              <a:buChar char="•"/>
              <a:defRPr sz="2442"/>
            </a:pPr>
            <a:r>
              <a:rPr sz="1800" dirty="0"/>
              <a:t>Cold perfusion of donor kidney</a:t>
            </a:r>
          </a:p>
          <a:p>
            <a:pPr marL="212921" indent="-212921" algn="l" defTabSz="242024">
              <a:buSzPct val="145000"/>
              <a:buChar char="•"/>
              <a:defRPr sz="2442"/>
            </a:pPr>
            <a:r>
              <a:rPr sz="1800" dirty="0"/>
              <a:t>Recording of key times e.g Clamps on and Cold perfusion</a:t>
            </a:r>
          </a:p>
          <a:p>
            <a:pPr marL="212921" indent="-212921" algn="l" defTabSz="242024">
              <a:buSzPct val="145000"/>
              <a:buChar char="•"/>
              <a:defRPr sz="2442"/>
            </a:pPr>
            <a:r>
              <a:rPr sz="1800" dirty="0"/>
              <a:t>Further picking of donor kidney</a:t>
            </a:r>
          </a:p>
          <a:p>
            <a:pPr marL="212921" indent="-212921" algn="l" defTabSz="242024">
              <a:buSzPct val="145000"/>
              <a:buChar char="•"/>
              <a:defRPr sz="2442"/>
            </a:pPr>
            <a:r>
              <a:rPr sz="1800" dirty="0"/>
              <a:t>Closure of skin</a:t>
            </a:r>
          </a:p>
          <a:p>
            <a:pPr marL="212921" indent="-212921" algn="l" defTabSz="242024">
              <a:buSzPct val="145000"/>
              <a:buChar char="•"/>
              <a:defRPr sz="2442"/>
            </a:pPr>
            <a:r>
              <a:rPr sz="1800" dirty="0"/>
              <a:t>Operation complete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tlc pictur.png"/>
          <p:cNvPicPr>
            <a:picLocks noGrp="1" noChangeAspect="1"/>
          </p:cNvPicPr>
          <p:nvPr>
            <p:ph type="pic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053" r="-18053"/>
          <a:stretch>
            <a:fillRect/>
          </a:stretch>
        </p:blipFill>
        <p:spPr>
          <a:xfrm>
            <a:off x="7826335" y="0"/>
            <a:ext cx="1317529" cy="968015"/>
          </a:xfrm>
          <a:prstGeom prst="rect">
            <a:avLst/>
          </a:prstGeom>
        </p:spPr>
      </p:pic>
      <p:sp>
        <p:nvSpPr>
          <p:cNvPr id="155" name="Shape 155"/>
          <p:cNvSpPr txBox="1"/>
          <p:nvPr/>
        </p:nvSpPr>
        <p:spPr>
          <a:xfrm>
            <a:off x="2763674" y="155059"/>
            <a:ext cx="3616651" cy="987726"/>
          </a:xfrm>
          <a:prstGeom prst="rect">
            <a:avLst/>
          </a:prstGeom>
          <a:solidFill>
            <a:srgbClr val="16907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1887" tIns="31887" rIns="31887" bIns="31887" anchor="ctr">
            <a:spAutoFit/>
          </a:bodyPr>
          <a:lstStyle>
            <a:lvl1pPr>
              <a:defRPr sz="3000" b="0"/>
            </a:lvl1pPr>
          </a:lstStyle>
          <a:p>
            <a:r>
              <a:rPr dirty="0"/>
              <a:t>What Happens If We </a:t>
            </a:r>
            <a:endParaRPr lang="en-GB" dirty="0"/>
          </a:p>
          <a:p>
            <a:r>
              <a:rPr dirty="0"/>
              <a:t>Need To Convert?</a:t>
            </a:r>
          </a:p>
        </p:txBody>
      </p:sp>
      <p:pic>
        <p:nvPicPr>
          <p:cNvPr id="156" name="converting inst.jpg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82872" y="1300288"/>
            <a:ext cx="4777362" cy="229258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59" name="Shape 159"/>
          <p:cNvSpPr txBox="1">
            <a:spLocks noGrp="1"/>
          </p:cNvSpPr>
          <p:nvPr>
            <p:ph type="body" sz="half" idx="1"/>
          </p:nvPr>
        </p:nvSpPr>
        <p:spPr>
          <a:xfrm>
            <a:off x="1035700" y="3745023"/>
            <a:ext cx="7129294" cy="1155321"/>
          </a:xfrm>
          <a:prstGeom prst="rect">
            <a:avLst/>
          </a:prstGeom>
          <a:solidFill>
            <a:srgbClr val="D96C67"/>
          </a:solidFill>
        </p:spPr>
        <p:txBody>
          <a:bodyPr>
            <a:normAutofit lnSpcReduction="10000"/>
          </a:bodyPr>
          <a:lstStyle/>
          <a:p>
            <a:pPr marL="277443" indent="-277443" algn="l" defTabSz="315364">
              <a:buSzPct val="145000"/>
              <a:buChar char="•"/>
              <a:defRPr sz="3182"/>
            </a:pPr>
            <a:r>
              <a:rPr sz="1800" dirty="0"/>
              <a:t>Assist surgeon with conversion to open.</a:t>
            </a:r>
          </a:p>
          <a:p>
            <a:pPr marL="277443" indent="-277443" algn="l" defTabSz="315364">
              <a:buSzPct val="145000"/>
              <a:buChar char="•"/>
              <a:defRPr sz="3182"/>
            </a:pPr>
            <a:r>
              <a:rPr sz="1800" dirty="0"/>
              <a:t>Ask circulation staff to open Transplant Extras Tray for the vascular clamps,  Medium Swabs, Prolene vascular sutures ranging from 3-0/5-0, vicryl ties 0/3-0, suction and yakaeur. 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IMG_1782.png"/>
          <p:cNvPicPr>
            <a:picLocks noGrp="1" noChangeAspect="1"/>
          </p:cNvPicPr>
          <p:nvPr>
            <p:ph type="pic" idx="13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9653" b="9653"/>
          <a:stretch>
            <a:fillRect/>
          </a:stretch>
        </p:blipFill>
        <p:spPr>
          <a:xfrm>
            <a:off x="486535" y="259287"/>
            <a:ext cx="8131259" cy="3690747"/>
          </a:xfrm>
          <a:prstGeom prst="rect">
            <a:avLst/>
          </a:prstGeom>
        </p:spPr>
      </p:pic>
      <p:sp>
        <p:nvSpPr>
          <p:cNvPr id="162" name="Shape 162"/>
          <p:cNvSpPr txBox="1">
            <a:spLocks noGrp="1"/>
          </p:cNvSpPr>
          <p:nvPr>
            <p:ph type="body" sz="half" idx="1"/>
          </p:nvPr>
        </p:nvSpPr>
        <p:spPr>
          <a:xfrm>
            <a:off x="737056" y="4105898"/>
            <a:ext cx="7682299" cy="84480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defTabSz="566674">
              <a:defRPr sz="3589"/>
            </a:lvl1pPr>
          </a:lstStyle>
          <a:p>
            <a:r>
              <a:rPr sz="1800" dirty="0">
                <a:solidFill>
                  <a:srgbClr val="008000"/>
                </a:solidFill>
              </a:rPr>
              <a:t>The Picking Table is a back bench that allows the surgical team to cold perfuse the kidney and place it in a static storage.  Occasionally alterations are made to the vessels for transplantation.</a:t>
            </a:r>
          </a:p>
        </p:txBody>
      </p:sp>
      <p:pic>
        <p:nvPicPr>
          <p:cNvPr id="163" name="tlc pictur.png"/>
          <p:cNvPicPr>
            <a:picLocks noGrp="1" noChangeAspect="1"/>
          </p:cNvPicPr>
          <p:nvPr>
            <p:ph type="pic" idx="14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053" r="-18053"/>
          <a:stretch>
            <a:fillRect/>
          </a:stretch>
        </p:blipFill>
        <p:spPr>
          <a:xfrm>
            <a:off x="7826335" y="0"/>
            <a:ext cx="1317529" cy="96801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</p:sld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4501</TotalTime>
  <Words>1169</Words>
  <Application>Microsoft Macintosh PowerPoint</Application>
  <PresentationFormat>On-screen Show (16:9)</PresentationFormat>
  <Paragraphs>169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It is most important to start creating your own instrument trays in order to be able to perform donor kidney transplantation.  These are the instruments you will need….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Transplant Links Community</dc:title>
  <cp:lastModifiedBy>Aimee Jewitt-Harris</cp:lastModifiedBy>
  <cp:revision>13</cp:revision>
  <dcterms:modified xsi:type="dcterms:W3CDTF">2021-02-25T13:15:35Z</dcterms:modified>
</cp:coreProperties>
</file>